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32918400" cx="43891200"/>
  <p:notesSz cx="6858000" cy="9144000"/>
  <p:embeddedFontLst>
    <p:embeddedFont>
      <p:font typeface="Oswald"/>
      <p:regular r:id="rId11"/>
      <p:bold r:id="rId12"/>
    </p:embeddedFont>
    <p:embeddedFont>
      <p:font typeface="Archiv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4481852-B158-495A-AB31-223F93651581}">
  <a:tblStyle styleId="{14481852-B158-495A-AB31-223F93651581}"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font" Target="fonts/Oswald-regular.fntdata"/><Relationship Id="rId10" Type="http://schemas.openxmlformats.org/officeDocument/2006/relationships/slide" Target="slides/slide5.xml"/><Relationship Id="rId13" Type="http://schemas.openxmlformats.org/officeDocument/2006/relationships/font" Target="fonts/Archivo-regular.fntdata"/><Relationship Id="rId12" Type="http://schemas.openxmlformats.org/officeDocument/2006/relationships/font" Target="fonts/Oswa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Archivo-italic.fntdata"/><Relationship Id="rId14" Type="http://schemas.openxmlformats.org/officeDocument/2006/relationships/font" Target="fonts/Archivo-bold.fntdata"/><Relationship Id="rId16" Type="http://schemas.openxmlformats.org/officeDocument/2006/relationships/font" Target="fonts/Archiv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799" cy="458788"/>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2" y="0"/>
            <a:ext cx="2971799" cy="458788"/>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09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399" cy="360045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799" cy="458785"/>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2" y="8685213"/>
            <a:ext cx="2971799" cy="458785"/>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3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399"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Calibri"/>
              <a:buNone/>
            </a:pPr>
            <a:r>
              <a:rPr lang="en-US"/>
              <a:t>This is </a:t>
            </a:r>
            <a:r>
              <a:rPr b="1" lang="en-US"/>
              <a:t>just</a:t>
            </a:r>
            <a:r>
              <a:rPr lang="en-US"/>
              <a:t> a template. Modify it to your heart’s content, and</a:t>
            </a:r>
            <a:r>
              <a:rPr b="1" lang="en-US"/>
              <a:t> especially</a:t>
            </a:r>
            <a:r>
              <a:rPr lang="en-US"/>
              <a:t> modify it if sections do or don’t apply to your capstone! This poster is about </a:t>
            </a:r>
            <a:r>
              <a:rPr b="1" lang="en-US"/>
              <a:t>telling the story </a:t>
            </a:r>
            <a:r>
              <a:rPr lang="en-US"/>
              <a:t>of your capstone - what were you asked to do, what did you come up with, what did you do, and how did it go?</a:t>
            </a:r>
            <a:endParaRPr/>
          </a:p>
          <a:p>
            <a:pPr indent="0" lvl="0" marL="0" marR="0" rtl="0" algn="l">
              <a:lnSpc>
                <a:spcPct val="100000"/>
              </a:lnSpc>
              <a:spcBef>
                <a:spcPts val="0"/>
              </a:spcBef>
              <a:spcAft>
                <a:spcPts val="0"/>
              </a:spcAft>
              <a:buClr>
                <a:schemeClr val="dk1"/>
              </a:buClr>
              <a:buSzPts val="300"/>
              <a:buFont typeface="Calibri"/>
              <a:buNone/>
            </a:pPr>
            <a:r>
              <a:t/>
            </a:r>
            <a:endParaRPr/>
          </a:p>
        </p:txBody>
      </p:sp>
      <p:sp>
        <p:nvSpPr>
          <p:cNvPr id="87" name="Google Shape;87;p1:notes"/>
          <p:cNvSpPr txBox="1"/>
          <p:nvPr>
            <p:ph idx="12" type="sldNum"/>
          </p:nvPr>
        </p:nvSpPr>
        <p:spPr>
          <a:xfrm>
            <a:off x="3884612" y="8685213"/>
            <a:ext cx="2971799" cy="458785"/>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3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51319d162e_0_2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g251319d162e_0_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Calibri"/>
              <a:buNone/>
            </a:pPr>
            <a:r>
              <a:rPr lang="en-US"/>
              <a:t>This is </a:t>
            </a:r>
            <a:r>
              <a:rPr b="1" lang="en-US"/>
              <a:t>just</a:t>
            </a:r>
            <a:r>
              <a:rPr lang="en-US"/>
              <a:t> a template. Modify it to your heart’s content, and</a:t>
            </a:r>
            <a:r>
              <a:rPr b="1" lang="en-US"/>
              <a:t> especially</a:t>
            </a:r>
            <a:r>
              <a:rPr lang="en-US"/>
              <a:t> modify it if sections do or don’t apply to your capstone! This poster is about </a:t>
            </a:r>
            <a:r>
              <a:rPr b="1" lang="en-US"/>
              <a:t>telling the story </a:t>
            </a:r>
            <a:r>
              <a:rPr lang="en-US"/>
              <a:t>of your capstone - what were you asked to do, what did you come up with, what did you do, and how did it go?</a:t>
            </a:r>
            <a:endParaRPr/>
          </a:p>
          <a:p>
            <a:pPr indent="0" lvl="0" marL="0" marR="0" rtl="0" algn="l">
              <a:lnSpc>
                <a:spcPct val="100000"/>
              </a:lnSpc>
              <a:spcBef>
                <a:spcPts val="0"/>
              </a:spcBef>
              <a:spcAft>
                <a:spcPts val="0"/>
              </a:spcAft>
              <a:buClr>
                <a:schemeClr val="dk1"/>
              </a:buClr>
              <a:buSzPts val="300"/>
              <a:buFont typeface="Calibri"/>
              <a:buNone/>
            </a:pPr>
            <a:r>
              <a:t/>
            </a:r>
            <a:endParaRPr/>
          </a:p>
        </p:txBody>
      </p:sp>
      <p:sp>
        <p:nvSpPr>
          <p:cNvPr id="135" name="Google Shape;135;g251319d162e_0_29:notes"/>
          <p:cNvSpPr txBox="1"/>
          <p:nvPr>
            <p:ph idx="12" type="sldNum"/>
          </p:nvPr>
        </p:nvSpPr>
        <p:spPr>
          <a:xfrm>
            <a:off x="3884612"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3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51319d162e_0_1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51319d162e_0_15: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251319d162e_0_15:notes"/>
          <p:cNvSpPr txBox="1"/>
          <p:nvPr>
            <p:ph idx="12" type="sldNum"/>
          </p:nvPr>
        </p:nvSpPr>
        <p:spPr>
          <a:xfrm>
            <a:off x="3884612"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chemeClr val="dk1"/>
              </a:buClr>
              <a:buSzPts val="300"/>
              <a:buFont typeface="Calibri"/>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512786a3b3_0_5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512786a3b3_0_5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2512786a3b3_0_59:notes"/>
          <p:cNvSpPr txBox="1"/>
          <p:nvPr>
            <p:ph idx="12" type="sldNum"/>
          </p:nvPr>
        </p:nvSpPr>
        <p:spPr>
          <a:xfrm>
            <a:off x="3884612"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chemeClr val="dk1"/>
              </a:buClr>
              <a:buSzPts val="300"/>
              <a:buFont typeface="Calibri"/>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512786a3b3_0_6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g2512786a3b3_0_6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Calibri"/>
              <a:buNone/>
            </a:pPr>
            <a:r>
              <a:rPr lang="en-US"/>
              <a:t>This is </a:t>
            </a:r>
            <a:r>
              <a:rPr b="1" lang="en-US"/>
              <a:t>just</a:t>
            </a:r>
            <a:r>
              <a:rPr lang="en-US"/>
              <a:t> a template. Modify it to your heart’s content, and</a:t>
            </a:r>
            <a:r>
              <a:rPr b="1" lang="en-US"/>
              <a:t> especially</a:t>
            </a:r>
            <a:r>
              <a:rPr lang="en-US"/>
              <a:t> modify it if sections do or don’t apply to your capstone! This poster is about </a:t>
            </a:r>
            <a:r>
              <a:rPr b="1" lang="en-US"/>
              <a:t>telling the story </a:t>
            </a:r>
            <a:r>
              <a:rPr lang="en-US"/>
              <a:t>of your capstone - what were you asked to do, what did you come up with, what did you do, and how did it go?</a:t>
            </a:r>
            <a:endParaRPr/>
          </a:p>
          <a:p>
            <a:pPr indent="0" lvl="0" marL="0" marR="0" rtl="0" algn="l">
              <a:lnSpc>
                <a:spcPct val="100000"/>
              </a:lnSpc>
              <a:spcBef>
                <a:spcPts val="0"/>
              </a:spcBef>
              <a:spcAft>
                <a:spcPts val="0"/>
              </a:spcAft>
              <a:buClr>
                <a:schemeClr val="dk1"/>
              </a:buClr>
              <a:buSzPts val="300"/>
              <a:buFont typeface="Calibri"/>
              <a:buNone/>
            </a:pPr>
            <a:r>
              <a:t/>
            </a:r>
            <a:endParaRPr/>
          </a:p>
        </p:txBody>
      </p:sp>
      <p:sp>
        <p:nvSpPr>
          <p:cNvPr id="200" name="Google Shape;200;g2512786a3b3_0_65:notes"/>
          <p:cNvSpPr txBox="1"/>
          <p:nvPr>
            <p:ph idx="12" type="sldNum"/>
          </p:nvPr>
        </p:nvSpPr>
        <p:spPr>
          <a:xfrm>
            <a:off x="3884612"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3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17" name="Google Shape;17;p2"/>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18" name="Google Shape;18;p2"/>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74" name="Google Shape;74;p11"/>
          <p:cNvSpPr txBox="1"/>
          <p:nvPr>
            <p:ph idx="1" type="body"/>
          </p:nvPr>
        </p:nvSpPr>
        <p:spPr>
          <a:xfrm rot="5400000">
            <a:off x="11502478" y="278100"/>
            <a:ext cx="20886300" cy="37856100"/>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75" name="Google Shape;75;p11"/>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76" name="Google Shape;76;p11"/>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77" name="Google Shape;77;p11"/>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2193281" y="10968899"/>
            <a:ext cx="27896698" cy="9464100"/>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80" name="Google Shape;80;p12"/>
          <p:cNvSpPr txBox="1"/>
          <p:nvPr>
            <p:ph idx="1" type="body"/>
          </p:nvPr>
        </p:nvSpPr>
        <p:spPr>
          <a:xfrm rot="5400000">
            <a:off x="2990849" y="1779148"/>
            <a:ext cx="27896698" cy="27843601"/>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81" name="Google Shape;81;p12"/>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82" name="Google Shape;82;p12"/>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83" name="Google Shape;83;p12"/>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3291839" y="5387342"/>
            <a:ext cx="37307398" cy="11460599"/>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28800"/>
              <a:buFont typeface="Calibri"/>
              <a:buNone/>
              <a:defRPr b="0" i="0" sz="288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21" name="Google Shape;21;p3"/>
          <p:cNvSpPr txBox="1"/>
          <p:nvPr>
            <p:ph idx="1" type="subTitle"/>
          </p:nvPr>
        </p:nvSpPr>
        <p:spPr>
          <a:xfrm>
            <a:off x="5486400" y="17289781"/>
            <a:ext cx="32918400" cy="7947599"/>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4800"/>
              </a:spcBef>
              <a:spcAft>
                <a:spcPts val="0"/>
              </a:spcAft>
              <a:buClr>
                <a:schemeClr val="dk1"/>
              </a:buClr>
              <a:buSzPts val="11500"/>
              <a:buFont typeface="Arial"/>
              <a:buNone/>
              <a:defRPr b="0" i="0" sz="11500" u="none" cap="none" strike="noStrike">
                <a:solidFill>
                  <a:schemeClr val="dk1"/>
                </a:solidFill>
                <a:latin typeface="Calibri"/>
                <a:ea typeface="Calibri"/>
                <a:cs typeface="Calibri"/>
                <a:sym typeface="Calibri"/>
              </a:defRPr>
            </a:lvl1pPr>
            <a:lvl2pPr lvl="1" marR="0" algn="ctr">
              <a:lnSpc>
                <a:spcPct val="90000"/>
              </a:lnSpc>
              <a:spcBef>
                <a:spcPts val="2400"/>
              </a:spcBef>
              <a:spcAft>
                <a:spcPts val="0"/>
              </a:spcAft>
              <a:buClr>
                <a:schemeClr val="dk1"/>
              </a:buClr>
              <a:buSzPts val="9600"/>
              <a:buFont typeface="Arial"/>
              <a:buNone/>
              <a:defRPr b="0" i="0" sz="9600" u="none" cap="none" strike="noStrike">
                <a:solidFill>
                  <a:schemeClr val="dk1"/>
                </a:solidFill>
                <a:latin typeface="Calibri"/>
                <a:ea typeface="Calibri"/>
                <a:cs typeface="Calibri"/>
                <a:sym typeface="Calibri"/>
              </a:defRPr>
            </a:lvl2pPr>
            <a:lvl3pPr lvl="2" marR="0" algn="ctr">
              <a:lnSpc>
                <a:spcPct val="90000"/>
              </a:lnSpc>
              <a:spcBef>
                <a:spcPts val="2400"/>
              </a:spcBef>
              <a:spcAft>
                <a:spcPts val="0"/>
              </a:spcAft>
              <a:buClr>
                <a:schemeClr val="dk1"/>
              </a:buClr>
              <a:buSzPts val="8600"/>
              <a:buFont typeface="Arial"/>
              <a:buNone/>
              <a:defRPr b="0" i="0" sz="8600" u="none" cap="none" strike="noStrike">
                <a:solidFill>
                  <a:schemeClr val="dk1"/>
                </a:solidFill>
                <a:latin typeface="Calibri"/>
                <a:ea typeface="Calibri"/>
                <a:cs typeface="Calibri"/>
                <a:sym typeface="Calibri"/>
              </a:defRPr>
            </a:lvl3pPr>
            <a:lvl4pPr lvl="3"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4pPr>
            <a:lvl5pPr lvl="4"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5pPr>
            <a:lvl6pPr lvl="5"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6pPr>
            <a:lvl7pPr lvl="6"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7pPr>
            <a:lvl8pPr lvl="7"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8pPr>
            <a:lvl9pPr lvl="8"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9pPr>
          </a:lstStyle>
          <a:p/>
        </p:txBody>
      </p:sp>
      <p:sp>
        <p:nvSpPr>
          <p:cNvPr id="22" name="Google Shape;22;p3"/>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23" name="Google Shape;23;p3"/>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24" name="Google Shape;24;p3"/>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27" name="Google Shape;27;p4"/>
          <p:cNvSpPr txBox="1"/>
          <p:nvPr>
            <p:ph idx="1" type="body"/>
          </p:nvPr>
        </p:nvSpPr>
        <p:spPr>
          <a:xfrm>
            <a:off x="3017519" y="8763000"/>
            <a:ext cx="37856100" cy="20886300"/>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28" name="Google Shape;28;p4"/>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29" name="Google Shape;29;p4"/>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30" name="Google Shape;30;p4"/>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2994661" y="8206746"/>
            <a:ext cx="37856100" cy="13693200"/>
          </a:xfrm>
          <a:prstGeom prst="rect">
            <a:avLst/>
          </a:prstGeom>
          <a:noFill/>
          <a:ln>
            <a:noFill/>
          </a:ln>
        </p:spPr>
        <p:txBody>
          <a:bodyPr anchorCtr="0" anchor="b" bIns="91425" lIns="91425" spcFirstLastPara="1" rIns="91425" wrap="square" tIns="91425">
            <a:noAutofit/>
          </a:bodyPr>
          <a:lstStyle>
            <a:lvl1pPr lvl="0" marR="0" algn="l">
              <a:lnSpc>
                <a:spcPct val="90000"/>
              </a:lnSpc>
              <a:spcBef>
                <a:spcPts val="0"/>
              </a:spcBef>
              <a:spcAft>
                <a:spcPts val="0"/>
              </a:spcAft>
              <a:buClr>
                <a:schemeClr val="dk1"/>
              </a:buClr>
              <a:buSzPts val="28800"/>
              <a:buFont typeface="Calibri"/>
              <a:buNone/>
              <a:defRPr b="0" i="0" sz="288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33" name="Google Shape;33;p5"/>
          <p:cNvSpPr txBox="1"/>
          <p:nvPr>
            <p:ph idx="1" type="body"/>
          </p:nvPr>
        </p:nvSpPr>
        <p:spPr>
          <a:xfrm>
            <a:off x="2994661" y="22029426"/>
            <a:ext cx="37856100" cy="7200900"/>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11500"/>
              <a:buFont typeface="Arial"/>
              <a:buNone/>
              <a:defRPr b="0" i="0" sz="115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rgbClr val="888888"/>
              </a:buClr>
              <a:buSzPts val="9600"/>
              <a:buFont typeface="Arial"/>
              <a:buNone/>
              <a:defRPr b="0" i="0" sz="9600" u="none" cap="none" strike="noStrike">
                <a:solidFill>
                  <a:srgbClr val="888888"/>
                </a:solidFill>
                <a:latin typeface="Calibri"/>
                <a:ea typeface="Calibri"/>
                <a:cs typeface="Calibri"/>
                <a:sym typeface="Calibri"/>
              </a:defRPr>
            </a:lvl2pPr>
            <a:lvl3pPr indent="-228600" lvl="2" marL="1371600" marR="0" algn="l">
              <a:lnSpc>
                <a:spcPct val="90000"/>
              </a:lnSpc>
              <a:spcBef>
                <a:spcPts val="2400"/>
              </a:spcBef>
              <a:spcAft>
                <a:spcPts val="0"/>
              </a:spcAft>
              <a:buClr>
                <a:srgbClr val="888888"/>
              </a:buClr>
              <a:buSzPts val="8600"/>
              <a:buFont typeface="Arial"/>
              <a:buNone/>
              <a:defRPr b="0" i="0" sz="8600" u="none" cap="none" strike="noStrike">
                <a:solidFill>
                  <a:srgbClr val="888888"/>
                </a:solidFill>
                <a:latin typeface="Calibri"/>
                <a:ea typeface="Calibri"/>
                <a:cs typeface="Calibri"/>
                <a:sym typeface="Calibri"/>
              </a:defRPr>
            </a:lvl3pPr>
            <a:lvl4pPr indent="-228600" lvl="3" marL="18288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4pPr>
            <a:lvl5pPr indent="-228600" lvl="4" marL="22860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5pPr>
            <a:lvl6pPr indent="-228600" lvl="5" marL="27432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6pPr>
            <a:lvl7pPr indent="-228600" lvl="6" marL="32004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7pPr>
            <a:lvl8pPr indent="-228600" lvl="7" marL="36576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8pPr>
            <a:lvl9pPr indent="-228600" lvl="8" marL="41148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9pPr>
          </a:lstStyle>
          <a:p/>
        </p:txBody>
      </p:sp>
      <p:sp>
        <p:nvSpPr>
          <p:cNvPr id="34" name="Google Shape;34;p5"/>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35" name="Google Shape;35;p5"/>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36" name="Google Shape;36;p5"/>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39" name="Google Shape;39;p6"/>
          <p:cNvSpPr txBox="1"/>
          <p:nvPr>
            <p:ph idx="1" type="body"/>
          </p:nvPr>
        </p:nvSpPr>
        <p:spPr>
          <a:xfrm>
            <a:off x="3017518" y="8763000"/>
            <a:ext cx="18653699" cy="20886300"/>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40" name="Google Shape;40;p6"/>
          <p:cNvSpPr txBox="1"/>
          <p:nvPr>
            <p:ph idx="2" type="body"/>
          </p:nvPr>
        </p:nvSpPr>
        <p:spPr>
          <a:xfrm>
            <a:off x="22219920" y="8763000"/>
            <a:ext cx="18653699" cy="20886300"/>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41" name="Google Shape;41;p6"/>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42" name="Google Shape;42;p6"/>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43" name="Google Shape;43;p6"/>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3023235"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46" name="Google Shape;46;p7"/>
          <p:cNvSpPr txBox="1"/>
          <p:nvPr>
            <p:ph idx="1" type="body"/>
          </p:nvPr>
        </p:nvSpPr>
        <p:spPr>
          <a:xfrm>
            <a:off x="3023241" y="8069582"/>
            <a:ext cx="18567900" cy="3954900"/>
          </a:xfrm>
          <a:prstGeom prst="rect">
            <a:avLst/>
          </a:prstGeom>
          <a:noFill/>
          <a:ln>
            <a:noFill/>
          </a:ln>
        </p:spPr>
        <p:txBody>
          <a:bodyPr anchorCtr="0" anchor="b"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11500"/>
              <a:buFont typeface="Arial"/>
              <a:buNone/>
              <a:defRPr b="1" i="0" sz="115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chemeClr val="dk1"/>
              </a:buClr>
              <a:buSzPts val="9600"/>
              <a:buFont typeface="Arial"/>
              <a:buNone/>
              <a:defRPr b="1" i="0" sz="9600" u="none" cap="none" strike="noStrike">
                <a:solidFill>
                  <a:schemeClr val="dk1"/>
                </a:solidFill>
                <a:latin typeface="Calibri"/>
                <a:ea typeface="Calibri"/>
                <a:cs typeface="Calibri"/>
                <a:sym typeface="Calibri"/>
              </a:defRPr>
            </a:lvl2pPr>
            <a:lvl3pPr indent="-228600" lvl="2" marL="1371600" marR="0" algn="l">
              <a:lnSpc>
                <a:spcPct val="90000"/>
              </a:lnSpc>
              <a:spcBef>
                <a:spcPts val="2400"/>
              </a:spcBef>
              <a:spcAft>
                <a:spcPts val="0"/>
              </a:spcAft>
              <a:buClr>
                <a:schemeClr val="dk1"/>
              </a:buClr>
              <a:buSzPts val="8600"/>
              <a:buFont typeface="Arial"/>
              <a:buNone/>
              <a:defRPr b="1" i="0" sz="8600" u="none" cap="none" strike="noStrike">
                <a:solidFill>
                  <a:schemeClr val="dk1"/>
                </a:solidFill>
                <a:latin typeface="Calibri"/>
                <a:ea typeface="Calibri"/>
                <a:cs typeface="Calibri"/>
                <a:sym typeface="Calibri"/>
              </a:defRPr>
            </a:lvl3pPr>
            <a:lvl4pPr indent="-228600" lvl="3" marL="18288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4pPr>
            <a:lvl5pPr indent="-228600" lvl="4" marL="22860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5pPr>
            <a:lvl6pPr indent="-228600" lvl="5" marL="27432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6pPr>
            <a:lvl7pPr indent="-228600" lvl="6" marL="32004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7pPr>
            <a:lvl8pPr indent="-228600" lvl="7" marL="36576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8pPr>
            <a:lvl9pPr indent="-228600" lvl="8" marL="41148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9pPr>
          </a:lstStyle>
          <a:p/>
        </p:txBody>
      </p:sp>
      <p:sp>
        <p:nvSpPr>
          <p:cNvPr id="47" name="Google Shape;47;p7"/>
          <p:cNvSpPr txBox="1"/>
          <p:nvPr>
            <p:ph idx="2" type="body"/>
          </p:nvPr>
        </p:nvSpPr>
        <p:spPr>
          <a:xfrm>
            <a:off x="3023241" y="12024360"/>
            <a:ext cx="18567900" cy="17685898"/>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48" name="Google Shape;48;p7"/>
          <p:cNvSpPr txBox="1"/>
          <p:nvPr>
            <p:ph idx="3" type="body"/>
          </p:nvPr>
        </p:nvSpPr>
        <p:spPr>
          <a:xfrm>
            <a:off x="22219920" y="8069582"/>
            <a:ext cx="18659399" cy="3954900"/>
          </a:xfrm>
          <a:prstGeom prst="rect">
            <a:avLst/>
          </a:prstGeom>
          <a:noFill/>
          <a:ln>
            <a:noFill/>
          </a:ln>
        </p:spPr>
        <p:txBody>
          <a:bodyPr anchorCtr="0" anchor="b"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11500"/>
              <a:buFont typeface="Arial"/>
              <a:buNone/>
              <a:defRPr b="1" i="0" sz="115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chemeClr val="dk1"/>
              </a:buClr>
              <a:buSzPts val="9600"/>
              <a:buFont typeface="Arial"/>
              <a:buNone/>
              <a:defRPr b="1" i="0" sz="9600" u="none" cap="none" strike="noStrike">
                <a:solidFill>
                  <a:schemeClr val="dk1"/>
                </a:solidFill>
                <a:latin typeface="Calibri"/>
                <a:ea typeface="Calibri"/>
                <a:cs typeface="Calibri"/>
                <a:sym typeface="Calibri"/>
              </a:defRPr>
            </a:lvl2pPr>
            <a:lvl3pPr indent="-228600" lvl="2" marL="1371600" marR="0" algn="l">
              <a:lnSpc>
                <a:spcPct val="90000"/>
              </a:lnSpc>
              <a:spcBef>
                <a:spcPts val="2400"/>
              </a:spcBef>
              <a:spcAft>
                <a:spcPts val="0"/>
              </a:spcAft>
              <a:buClr>
                <a:schemeClr val="dk1"/>
              </a:buClr>
              <a:buSzPts val="8600"/>
              <a:buFont typeface="Arial"/>
              <a:buNone/>
              <a:defRPr b="1" i="0" sz="8600" u="none" cap="none" strike="noStrike">
                <a:solidFill>
                  <a:schemeClr val="dk1"/>
                </a:solidFill>
                <a:latin typeface="Calibri"/>
                <a:ea typeface="Calibri"/>
                <a:cs typeface="Calibri"/>
                <a:sym typeface="Calibri"/>
              </a:defRPr>
            </a:lvl3pPr>
            <a:lvl4pPr indent="-228600" lvl="3" marL="18288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4pPr>
            <a:lvl5pPr indent="-228600" lvl="4" marL="22860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5pPr>
            <a:lvl6pPr indent="-228600" lvl="5" marL="27432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6pPr>
            <a:lvl7pPr indent="-228600" lvl="6" marL="32004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7pPr>
            <a:lvl8pPr indent="-228600" lvl="7" marL="36576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8pPr>
            <a:lvl9pPr indent="-228600" lvl="8" marL="41148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9pPr>
          </a:lstStyle>
          <a:p/>
        </p:txBody>
      </p:sp>
      <p:sp>
        <p:nvSpPr>
          <p:cNvPr id="49" name="Google Shape;49;p7"/>
          <p:cNvSpPr txBox="1"/>
          <p:nvPr>
            <p:ph idx="4" type="body"/>
          </p:nvPr>
        </p:nvSpPr>
        <p:spPr>
          <a:xfrm>
            <a:off x="22219920" y="12024360"/>
            <a:ext cx="18659399" cy="17685898"/>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50" name="Google Shape;50;p7"/>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51" name="Google Shape;51;p7"/>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52" name="Google Shape;52;p7"/>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55" name="Google Shape;55;p8"/>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56" name="Google Shape;56;p8"/>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57" name="Google Shape;57;p8"/>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3023235" y="2194559"/>
            <a:ext cx="14156099" cy="7680900"/>
          </a:xfrm>
          <a:prstGeom prst="rect">
            <a:avLst/>
          </a:prstGeom>
          <a:noFill/>
          <a:ln>
            <a:noFill/>
          </a:ln>
        </p:spPr>
        <p:txBody>
          <a:bodyPr anchorCtr="0" anchor="b" bIns="91425" lIns="91425" spcFirstLastPara="1" rIns="91425" wrap="square" tIns="91425">
            <a:noAutofit/>
          </a:bodyPr>
          <a:lstStyle>
            <a:lvl1pPr lvl="0" marR="0" algn="l">
              <a:lnSpc>
                <a:spcPct val="90000"/>
              </a:lnSpc>
              <a:spcBef>
                <a:spcPts val="0"/>
              </a:spcBef>
              <a:spcAft>
                <a:spcPts val="0"/>
              </a:spcAft>
              <a:buClr>
                <a:schemeClr val="dk1"/>
              </a:buClr>
              <a:buSzPts val="15400"/>
              <a:buFont typeface="Calibri"/>
              <a:buNone/>
              <a:defRPr b="0" i="0" sz="15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60" name="Google Shape;60;p9"/>
          <p:cNvSpPr txBox="1"/>
          <p:nvPr>
            <p:ph idx="1" type="body"/>
          </p:nvPr>
        </p:nvSpPr>
        <p:spPr>
          <a:xfrm>
            <a:off x="18659476" y="4739644"/>
            <a:ext cx="22219799" cy="23393400"/>
          </a:xfrm>
          <a:prstGeom prst="rect">
            <a:avLst/>
          </a:prstGeom>
          <a:noFill/>
          <a:ln>
            <a:noFill/>
          </a:ln>
        </p:spPr>
        <p:txBody>
          <a:bodyPr anchorCtr="0" anchor="t" bIns="91425" lIns="91425" spcFirstLastPara="1" rIns="91425" wrap="square" tIns="91425">
            <a:noAutofit/>
          </a:bodyPr>
          <a:lstStyle>
            <a:lvl1pPr indent="-1206500" lvl="0" marL="457200" marR="0" algn="l">
              <a:lnSpc>
                <a:spcPct val="90000"/>
              </a:lnSpc>
              <a:spcBef>
                <a:spcPts val="4800"/>
              </a:spcBef>
              <a:spcAft>
                <a:spcPts val="0"/>
              </a:spcAft>
              <a:buClr>
                <a:schemeClr val="dk1"/>
              </a:buClr>
              <a:buSzPts val="15400"/>
              <a:buFont typeface="Arial"/>
              <a:buChar char="•"/>
              <a:defRPr b="0" i="0" sz="15400" u="none" cap="none" strike="noStrike">
                <a:solidFill>
                  <a:schemeClr val="dk1"/>
                </a:solidFill>
                <a:latin typeface="Calibri"/>
                <a:ea typeface="Calibri"/>
                <a:cs typeface="Calibri"/>
                <a:sym typeface="Calibri"/>
              </a:defRPr>
            </a:lvl1pPr>
            <a:lvl2pPr indent="-1079500" lvl="1" marL="914400" marR="0" algn="l">
              <a:lnSpc>
                <a:spcPct val="90000"/>
              </a:lnSpc>
              <a:spcBef>
                <a:spcPts val="24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2pPr>
            <a:lvl3pPr indent="-958850" lvl="2" marL="13716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3pPr>
            <a:lvl4pPr indent="-838200" lvl="3" marL="18288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4pPr>
            <a:lvl5pPr indent="-838200" lvl="4" marL="22860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5pPr>
            <a:lvl6pPr indent="-838200" lvl="5" marL="27432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6pPr>
            <a:lvl7pPr indent="-838200" lvl="6" marL="32004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7pPr>
            <a:lvl8pPr indent="-838200" lvl="7" marL="3657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8pPr>
            <a:lvl9pPr indent="-838200" lvl="8" marL="41148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9pPr>
          </a:lstStyle>
          <a:p/>
        </p:txBody>
      </p:sp>
      <p:sp>
        <p:nvSpPr>
          <p:cNvPr id="61" name="Google Shape;61;p9"/>
          <p:cNvSpPr txBox="1"/>
          <p:nvPr>
            <p:ph idx="2" type="body"/>
          </p:nvPr>
        </p:nvSpPr>
        <p:spPr>
          <a:xfrm>
            <a:off x="3023235" y="9875520"/>
            <a:ext cx="14156099" cy="18295499"/>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chemeClr val="dk1"/>
              </a:buClr>
              <a:buSzPts val="6700"/>
              <a:buFont typeface="Arial"/>
              <a:buNone/>
              <a:defRPr b="0" i="0" sz="6700" u="none" cap="none" strike="noStrike">
                <a:solidFill>
                  <a:schemeClr val="dk1"/>
                </a:solidFill>
                <a:latin typeface="Calibri"/>
                <a:ea typeface="Calibri"/>
                <a:cs typeface="Calibri"/>
                <a:sym typeface="Calibri"/>
              </a:defRPr>
            </a:lvl2pPr>
            <a:lvl3pPr indent="-228600" lvl="2" marL="1371600" marR="0" algn="l">
              <a:lnSpc>
                <a:spcPct val="90000"/>
              </a:lnSpc>
              <a:spcBef>
                <a:spcPts val="2400"/>
              </a:spcBef>
              <a:spcAft>
                <a:spcPts val="0"/>
              </a:spcAft>
              <a:buClr>
                <a:schemeClr val="dk1"/>
              </a:buClr>
              <a:buSzPts val="5800"/>
              <a:buFont typeface="Arial"/>
              <a:buNone/>
              <a:defRPr b="0" i="0" sz="5800" u="none" cap="none" strike="noStrike">
                <a:solidFill>
                  <a:schemeClr val="dk1"/>
                </a:solidFill>
                <a:latin typeface="Calibri"/>
                <a:ea typeface="Calibri"/>
                <a:cs typeface="Calibri"/>
                <a:sym typeface="Calibri"/>
              </a:defRPr>
            </a:lvl3pPr>
            <a:lvl4pPr indent="-228600" lvl="3" marL="18288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4pPr>
            <a:lvl5pPr indent="-228600" lvl="4" marL="22860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5pPr>
            <a:lvl6pPr indent="-228600" lvl="5" marL="27432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6pPr>
            <a:lvl7pPr indent="-228600" lvl="6" marL="32004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7pPr>
            <a:lvl8pPr indent="-228600" lvl="7" marL="36576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8pPr>
            <a:lvl9pPr indent="-228600" lvl="8" marL="41148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9pPr>
          </a:lstStyle>
          <a:p/>
        </p:txBody>
      </p:sp>
      <p:sp>
        <p:nvSpPr>
          <p:cNvPr id="62" name="Google Shape;62;p9"/>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63" name="Google Shape;63;p9"/>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64" name="Google Shape;64;p9"/>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3023235" y="2194559"/>
            <a:ext cx="14156099" cy="7680900"/>
          </a:xfrm>
          <a:prstGeom prst="rect">
            <a:avLst/>
          </a:prstGeom>
          <a:noFill/>
          <a:ln>
            <a:noFill/>
          </a:ln>
        </p:spPr>
        <p:txBody>
          <a:bodyPr anchorCtr="0" anchor="b" bIns="91425" lIns="91425" spcFirstLastPara="1" rIns="91425" wrap="square" tIns="91425">
            <a:noAutofit/>
          </a:bodyPr>
          <a:lstStyle>
            <a:lvl1pPr lvl="0" marR="0" algn="l">
              <a:lnSpc>
                <a:spcPct val="90000"/>
              </a:lnSpc>
              <a:spcBef>
                <a:spcPts val="0"/>
              </a:spcBef>
              <a:spcAft>
                <a:spcPts val="0"/>
              </a:spcAft>
              <a:buClr>
                <a:schemeClr val="dk1"/>
              </a:buClr>
              <a:buSzPts val="15400"/>
              <a:buFont typeface="Calibri"/>
              <a:buNone/>
              <a:defRPr b="0" i="0" sz="15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67" name="Google Shape;67;p10"/>
          <p:cNvSpPr/>
          <p:nvPr>
            <p:ph idx="2" type="pic"/>
          </p:nvPr>
        </p:nvSpPr>
        <p:spPr>
          <a:xfrm>
            <a:off x="18659476" y="4739644"/>
            <a:ext cx="22219799" cy="23393400"/>
          </a:xfrm>
          <a:prstGeom prst="rect">
            <a:avLst/>
          </a:prstGeom>
          <a:noFill/>
          <a:ln>
            <a:noFill/>
          </a:ln>
        </p:spPr>
      </p:sp>
      <p:sp>
        <p:nvSpPr>
          <p:cNvPr id="68" name="Google Shape;68;p10"/>
          <p:cNvSpPr txBox="1"/>
          <p:nvPr>
            <p:ph idx="1" type="body"/>
          </p:nvPr>
        </p:nvSpPr>
        <p:spPr>
          <a:xfrm>
            <a:off x="3023235" y="9875520"/>
            <a:ext cx="14156099" cy="18295499"/>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chemeClr val="dk1"/>
              </a:buClr>
              <a:buSzPts val="6700"/>
              <a:buFont typeface="Arial"/>
              <a:buNone/>
              <a:defRPr b="0" i="0" sz="6700" u="none" cap="none" strike="noStrike">
                <a:solidFill>
                  <a:schemeClr val="dk1"/>
                </a:solidFill>
                <a:latin typeface="Calibri"/>
                <a:ea typeface="Calibri"/>
                <a:cs typeface="Calibri"/>
                <a:sym typeface="Calibri"/>
              </a:defRPr>
            </a:lvl2pPr>
            <a:lvl3pPr indent="-228600" lvl="2" marL="1371600" marR="0" algn="l">
              <a:lnSpc>
                <a:spcPct val="90000"/>
              </a:lnSpc>
              <a:spcBef>
                <a:spcPts val="2400"/>
              </a:spcBef>
              <a:spcAft>
                <a:spcPts val="0"/>
              </a:spcAft>
              <a:buClr>
                <a:schemeClr val="dk1"/>
              </a:buClr>
              <a:buSzPts val="5800"/>
              <a:buFont typeface="Arial"/>
              <a:buNone/>
              <a:defRPr b="0" i="0" sz="5800" u="none" cap="none" strike="noStrike">
                <a:solidFill>
                  <a:schemeClr val="dk1"/>
                </a:solidFill>
                <a:latin typeface="Calibri"/>
                <a:ea typeface="Calibri"/>
                <a:cs typeface="Calibri"/>
                <a:sym typeface="Calibri"/>
              </a:defRPr>
            </a:lvl3pPr>
            <a:lvl4pPr indent="-228600" lvl="3" marL="18288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4pPr>
            <a:lvl5pPr indent="-228600" lvl="4" marL="22860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5pPr>
            <a:lvl6pPr indent="-228600" lvl="5" marL="27432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6pPr>
            <a:lvl7pPr indent="-228600" lvl="6" marL="32004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7pPr>
            <a:lvl8pPr indent="-228600" lvl="7" marL="36576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8pPr>
            <a:lvl9pPr indent="-228600" lvl="8" marL="41148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9pPr>
          </a:lstStyle>
          <a:p/>
        </p:txBody>
      </p:sp>
      <p:sp>
        <p:nvSpPr>
          <p:cNvPr id="69" name="Google Shape;69;p10"/>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70" name="Google Shape;70;p10"/>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71" name="Google Shape;71;p10"/>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3017519" y="8763000"/>
            <a:ext cx="37856100" cy="20886300"/>
          </a:xfrm>
          <a:prstGeom prst="rect">
            <a:avLst/>
          </a:prstGeom>
          <a:noFill/>
          <a:ln>
            <a:noFill/>
          </a:ln>
        </p:spPr>
        <p:txBody>
          <a:bodyPr anchorCtr="0" anchor="t" bIns="91425" lIns="91425" spcFirstLastPara="1" rIns="91425" wrap="square" tIns="91425">
            <a:noAutofit/>
          </a:bodyPr>
          <a:lstStyle>
            <a:lvl1pPr indent="-1079500" lvl="0" marL="457200" marR="0" rtl="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rtl="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rtl="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1.png"/><Relationship Id="rId11" Type="http://schemas.openxmlformats.org/officeDocument/2006/relationships/image" Target="../media/image5.png"/><Relationship Id="rId10" Type="http://schemas.openxmlformats.org/officeDocument/2006/relationships/image" Target="../media/image4.png"/><Relationship Id="rId12" Type="http://schemas.openxmlformats.org/officeDocument/2006/relationships/image" Target="../media/image6.png"/><Relationship Id="rId9" Type="http://schemas.openxmlformats.org/officeDocument/2006/relationships/image" Target="../media/image13.jpg"/><Relationship Id="rId5" Type="http://schemas.openxmlformats.org/officeDocument/2006/relationships/image" Target="../media/image12.png"/><Relationship Id="rId6" Type="http://schemas.openxmlformats.org/officeDocument/2006/relationships/image" Target="../media/image2.png"/><Relationship Id="rId7" Type="http://schemas.openxmlformats.org/officeDocument/2006/relationships/image" Target="../media/image10.png"/><Relationship Id="rId8"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4.png"/><Relationship Id="rId8"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1.png"/><Relationship Id="rId11" Type="http://schemas.openxmlformats.org/officeDocument/2006/relationships/image" Target="../media/image5.png"/><Relationship Id="rId10" Type="http://schemas.openxmlformats.org/officeDocument/2006/relationships/image" Target="../media/image4.png"/><Relationship Id="rId12" Type="http://schemas.openxmlformats.org/officeDocument/2006/relationships/image" Target="../media/image6.png"/><Relationship Id="rId9" Type="http://schemas.openxmlformats.org/officeDocument/2006/relationships/image" Target="../media/image13.jpg"/><Relationship Id="rId5" Type="http://schemas.openxmlformats.org/officeDocument/2006/relationships/image" Target="../media/image12.png"/><Relationship Id="rId6" Type="http://schemas.openxmlformats.org/officeDocument/2006/relationships/image" Target="../media/image2.png"/><Relationship Id="rId7" Type="http://schemas.openxmlformats.org/officeDocument/2006/relationships/image" Target="../media/image10.png"/><Relationship Id="rId8"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C7089"/>
        </a:solidFill>
      </p:bgPr>
    </p:bg>
    <p:spTree>
      <p:nvGrpSpPr>
        <p:cNvPr id="88" name="Shape 88"/>
        <p:cNvGrpSpPr/>
        <p:nvPr/>
      </p:nvGrpSpPr>
      <p:grpSpPr>
        <a:xfrm>
          <a:off x="0" y="0"/>
          <a:ext cx="0" cy="0"/>
          <a:chOff x="0" y="0"/>
          <a:chExt cx="0" cy="0"/>
        </a:xfrm>
      </p:grpSpPr>
      <p:sp>
        <p:nvSpPr>
          <p:cNvPr id="89" name="Google Shape;89;p13"/>
          <p:cNvSpPr/>
          <p:nvPr/>
        </p:nvSpPr>
        <p:spPr>
          <a:xfrm>
            <a:off x="15064225" y="14820275"/>
            <a:ext cx="12455700" cy="152255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3"/>
          <p:cNvSpPr/>
          <p:nvPr/>
        </p:nvSpPr>
        <p:spPr>
          <a:xfrm>
            <a:off x="15000975" y="5707375"/>
            <a:ext cx="27738100" cy="83896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p:txBody>
      </p:sp>
      <p:sp>
        <p:nvSpPr>
          <p:cNvPr id="91" name="Google Shape;91;p13"/>
          <p:cNvSpPr/>
          <p:nvPr/>
        </p:nvSpPr>
        <p:spPr>
          <a:xfrm>
            <a:off x="949525" y="21299800"/>
            <a:ext cx="13302300" cy="8746025"/>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p:txBody>
      </p:sp>
      <p:sp>
        <p:nvSpPr>
          <p:cNvPr id="92" name="Google Shape;92;p13"/>
          <p:cNvSpPr/>
          <p:nvPr/>
        </p:nvSpPr>
        <p:spPr>
          <a:xfrm>
            <a:off x="1020925" y="393075"/>
            <a:ext cx="41869350" cy="280650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3"/>
          <p:cNvSpPr txBox="1"/>
          <p:nvPr/>
        </p:nvSpPr>
        <p:spPr>
          <a:xfrm>
            <a:off x="228575" y="30333925"/>
            <a:ext cx="43406400" cy="2319900"/>
          </a:xfrm>
          <a:prstGeom prst="rect">
            <a:avLst/>
          </a:prstGeom>
          <a:solidFill>
            <a:srgbClr val="DAF0FF"/>
          </a:solidFill>
          <a:ln>
            <a:noFill/>
          </a:ln>
        </p:spPr>
        <p:txBody>
          <a:bodyPr anchorCtr="0" anchor="ctr" bIns="219350" lIns="438850" spcFirstLastPara="1" rIns="438850" wrap="square" tIns="219350">
            <a:noAutofit/>
          </a:bodyPr>
          <a:lstStyle/>
          <a:p>
            <a:pPr indent="0" lvl="0" marL="0" marR="0" rtl="0" algn="ctr">
              <a:lnSpc>
                <a:spcPct val="100000"/>
              </a:lnSpc>
              <a:spcBef>
                <a:spcPts val="0"/>
              </a:spcBef>
              <a:spcAft>
                <a:spcPts val="0"/>
              </a:spcAft>
              <a:buClr>
                <a:schemeClr val="dk1"/>
              </a:buClr>
              <a:buSzPts val="2150"/>
              <a:buFont typeface="Calibri"/>
              <a:buNone/>
            </a:pPr>
            <a:r>
              <a:rPr b="1" i="0" lang="en-US" sz="7500" u="none" cap="none" strike="noStrike">
                <a:solidFill>
                  <a:schemeClr val="dk1"/>
                </a:solidFill>
              </a:rPr>
              <a:t>Department of Electrical and Computer Engineering</a:t>
            </a:r>
            <a:endParaRPr b="1" i="0" sz="7500" u="none" cap="none" strike="noStrike">
              <a:solidFill>
                <a:schemeClr val="dk1"/>
              </a:solidFill>
            </a:endParaRPr>
          </a:p>
        </p:txBody>
      </p:sp>
      <p:sp>
        <p:nvSpPr>
          <p:cNvPr id="94" name="Google Shape;94;p13"/>
          <p:cNvSpPr/>
          <p:nvPr/>
        </p:nvSpPr>
        <p:spPr>
          <a:xfrm>
            <a:off x="1021075" y="3711850"/>
            <a:ext cx="41869200" cy="159360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4800">
                <a:solidFill>
                  <a:schemeClr val="dk1"/>
                </a:solidFill>
              </a:rPr>
              <a:t>Objective: </a:t>
            </a:r>
            <a:r>
              <a:rPr lang="en-US" sz="4800">
                <a:solidFill>
                  <a:schemeClr val="dk1"/>
                </a:solidFill>
              </a:rPr>
              <a:t>Our team built four wireless, battery powered devices to monitor elevated quantities of CO</a:t>
            </a:r>
            <a:r>
              <a:rPr baseline="-25000" lang="en-US" sz="4800">
                <a:solidFill>
                  <a:schemeClr val="dk1"/>
                </a:solidFill>
              </a:rPr>
              <a:t>2 </a:t>
            </a:r>
            <a:r>
              <a:rPr lang="en-US" sz="4800">
                <a:solidFill>
                  <a:schemeClr val="dk1"/>
                </a:solidFill>
              </a:rPr>
              <a:t>(Carbon Dioxide) and </a:t>
            </a:r>
            <a:r>
              <a:rPr lang="en-US" sz="4800">
                <a:solidFill>
                  <a:schemeClr val="dk1"/>
                </a:solidFill>
              </a:rPr>
              <a:t>PM</a:t>
            </a:r>
            <a:r>
              <a:rPr baseline="-25000" lang="en-US" sz="4800">
                <a:solidFill>
                  <a:schemeClr val="dk1"/>
                </a:solidFill>
              </a:rPr>
              <a:t>2.5</a:t>
            </a:r>
            <a:r>
              <a:rPr lang="en-US" sz="4800">
                <a:solidFill>
                  <a:schemeClr val="dk1"/>
                </a:solidFill>
              </a:rPr>
              <a:t> </a:t>
            </a:r>
            <a:r>
              <a:rPr lang="en-US" sz="4800">
                <a:solidFill>
                  <a:schemeClr val="dk1"/>
                </a:solidFill>
              </a:rPr>
              <a:t>(Particulate Matter) as well as air speed </a:t>
            </a:r>
            <a:r>
              <a:rPr lang="en-US" sz="4800">
                <a:solidFill>
                  <a:schemeClr val="dk1"/>
                </a:solidFill>
              </a:rPr>
              <a:t>utilizing</a:t>
            </a:r>
            <a:r>
              <a:rPr lang="en-US" sz="4800">
                <a:solidFill>
                  <a:schemeClr val="dk1"/>
                </a:solidFill>
              </a:rPr>
              <a:t> commercial off-shelf components and open-source software for easy replication.</a:t>
            </a:r>
            <a:endParaRPr i="0" sz="4800" u="none" cap="none" strike="noStrike">
              <a:solidFill>
                <a:srgbClr val="000000"/>
              </a:solidFill>
            </a:endParaRPr>
          </a:p>
        </p:txBody>
      </p:sp>
      <p:sp>
        <p:nvSpPr>
          <p:cNvPr id="95" name="Google Shape;95;p13"/>
          <p:cNvSpPr txBox="1"/>
          <p:nvPr/>
        </p:nvSpPr>
        <p:spPr>
          <a:xfrm>
            <a:off x="311825" y="393075"/>
            <a:ext cx="43406400" cy="2806500"/>
          </a:xfrm>
          <a:prstGeom prst="rect">
            <a:avLst/>
          </a:prstGeom>
          <a:noFill/>
          <a:ln>
            <a:noFill/>
          </a:ln>
        </p:spPr>
        <p:txBody>
          <a:bodyPr anchorCtr="0" anchor="t" bIns="219350" lIns="438850" spcFirstLastPara="1" rIns="438850" wrap="square" tIns="219350">
            <a:noAutofit/>
          </a:bodyPr>
          <a:lstStyle/>
          <a:p>
            <a:pPr indent="0" lvl="0" marL="0" marR="0" rtl="0" algn="ctr">
              <a:lnSpc>
                <a:spcPct val="100000"/>
              </a:lnSpc>
              <a:spcBef>
                <a:spcPts val="0"/>
              </a:spcBef>
              <a:spcAft>
                <a:spcPts val="0"/>
              </a:spcAft>
              <a:buClr>
                <a:schemeClr val="dk1"/>
              </a:buClr>
              <a:buSzPts val="1100"/>
              <a:buFont typeface="Arial"/>
              <a:buNone/>
            </a:pPr>
            <a:r>
              <a:rPr b="1" lang="en-US" sz="9500">
                <a:solidFill>
                  <a:schemeClr val="dk1"/>
                </a:solidFill>
              </a:rPr>
              <a:t>Open-Source Wireless Sensor System For Indoor Air Quality Monitoring</a:t>
            </a:r>
            <a:endParaRPr b="1" sz="9500">
              <a:solidFill>
                <a:schemeClr val="dk1"/>
              </a:solidFill>
            </a:endParaRPr>
          </a:p>
        </p:txBody>
      </p:sp>
      <p:sp>
        <p:nvSpPr>
          <p:cNvPr id="96" name="Google Shape;96;p13"/>
          <p:cNvSpPr txBox="1"/>
          <p:nvPr/>
        </p:nvSpPr>
        <p:spPr>
          <a:xfrm>
            <a:off x="311825" y="2330625"/>
            <a:ext cx="43239900" cy="951600"/>
          </a:xfrm>
          <a:prstGeom prst="rect">
            <a:avLst/>
          </a:prstGeom>
          <a:noFill/>
          <a:ln>
            <a:noFill/>
          </a:ln>
        </p:spPr>
        <p:txBody>
          <a:bodyPr anchorCtr="0" anchor="ctr" bIns="438850" lIns="438850" spcFirstLastPara="1" rIns="438850" wrap="square" tIns="438850">
            <a:noAutofit/>
          </a:bodyPr>
          <a:lstStyle/>
          <a:p>
            <a:pPr indent="0" lvl="0" marL="0" marR="0" rtl="0" algn="ctr">
              <a:lnSpc>
                <a:spcPct val="100000"/>
              </a:lnSpc>
              <a:spcBef>
                <a:spcPts val="0"/>
              </a:spcBef>
              <a:spcAft>
                <a:spcPts val="0"/>
              </a:spcAft>
              <a:buClr>
                <a:srgbClr val="CCCCCC"/>
              </a:buClr>
              <a:buSzPts val="750"/>
              <a:buFont typeface="Arial"/>
              <a:buNone/>
            </a:pPr>
            <a:r>
              <a:rPr i="0" lang="en-US" sz="3600" u="none" cap="none" strike="noStrike">
                <a:solidFill>
                  <a:schemeClr val="dk1"/>
                </a:solidFill>
              </a:rPr>
              <a:t>Team: </a:t>
            </a:r>
            <a:r>
              <a:rPr lang="en-US" sz="3600">
                <a:solidFill>
                  <a:schemeClr val="dk1"/>
                </a:solidFill>
              </a:rPr>
              <a:t>Adam A. Dezay, Brandon P. Hippe, Manuel A. Garcia, Mercedes C. Newton</a:t>
            </a:r>
            <a:r>
              <a:rPr i="0" lang="en-US" sz="3600" u="none" cap="none" strike="noStrike">
                <a:solidFill>
                  <a:schemeClr val="dk1"/>
                </a:solidFill>
              </a:rPr>
              <a:t>			Faculty Advisor: </a:t>
            </a:r>
            <a:r>
              <a:rPr lang="en-US" sz="3600">
                <a:solidFill>
                  <a:schemeClr val="dk1"/>
                </a:solidFill>
              </a:rPr>
              <a:t>John M. Acken</a:t>
            </a:r>
            <a:r>
              <a:rPr i="0" lang="en-US" sz="3600" u="none" cap="none" strike="noStrike">
                <a:solidFill>
                  <a:schemeClr val="dk1"/>
                </a:solidFill>
              </a:rPr>
              <a:t>			Industry Sponsor: </a:t>
            </a:r>
            <a:r>
              <a:rPr lang="en-US" sz="3600">
                <a:solidFill>
                  <a:schemeClr val="dk1"/>
                </a:solidFill>
              </a:rPr>
              <a:t>David C Burnett</a:t>
            </a:r>
            <a:endParaRPr i="0" sz="3600" u="none" cap="none" strike="noStrike">
              <a:solidFill>
                <a:schemeClr val="dk1"/>
              </a:solidFill>
            </a:endParaRPr>
          </a:p>
        </p:txBody>
      </p:sp>
      <p:sp>
        <p:nvSpPr>
          <p:cNvPr id="97" name="Google Shape;97;p13"/>
          <p:cNvSpPr/>
          <p:nvPr/>
        </p:nvSpPr>
        <p:spPr>
          <a:xfrm>
            <a:off x="1020925" y="5707375"/>
            <a:ext cx="13302300" cy="80562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3"/>
          <p:cNvSpPr txBox="1"/>
          <p:nvPr/>
        </p:nvSpPr>
        <p:spPr>
          <a:xfrm>
            <a:off x="1042763" y="5152338"/>
            <a:ext cx="13825200" cy="15936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0"/>
              </a:spcBef>
              <a:spcAft>
                <a:spcPts val="0"/>
              </a:spcAft>
              <a:buClr>
                <a:schemeClr val="lt1"/>
              </a:buClr>
              <a:buSzPts val="1500"/>
              <a:buFont typeface="Arial"/>
              <a:buNone/>
            </a:pPr>
            <a:r>
              <a:t/>
            </a:r>
            <a:endParaRPr b="1" i="0" sz="1400" u="none" cap="none" strike="noStrike">
              <a:solidFill>
                <a:schemeClr val="dk1"/>
              </a:solidFill>
            </a:endParaRPr>
          </a:p>
          <a:p>
            <a:pPr indent="0" lvl="0" marL="0" marR="0" rtl="0" algn="l">
              <a:lnSpc>
                <a:spcPct val="100000"/>
              </a:lnSpc>
              <a:spcBef>
                <a:spcPts val="1000"/>
              </a:spcBef>
              <a:spcAft>
                <a:spcPts val="0"/>
              </a:spcAft>
              <a:buNone/>
            </a:pPr>
            <a:r>
              <a:rPr b="1" lang="en-US" sz="6000">
                <a:solidFill>
                  <a:schemeClr val="dk1"/>
                </a:solidFill>
              </a:rPr>
              <a:t>Air Quality</a:t>
            </a:r>
            <a:endParaRPr b="1" i="0" sz="6000" u="none" cap="none" strike="noStrike">
              <a:solidFill>
                <a:schemeClr val="dk1"/>
              </a:solidFill>
            </a:endParaRPr>
          </a:p>
        </p:txBody>
      </p:sp>
      <p:sp>
        <p:nvSpPr>
          <p:cNvPr id="99" name="Google Shape;99;p13"/>
          <p:cNvSpPr txBox="1"/>
          <p:nvPr/>
        </p:nvSpPr>
        <p:spPr>
          <a:xfrm>
            <a:off x="14840550" y="25936900"/>
            <a:ext cx="13302300" cy="17310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0"/>
              </a:spcBef>
              <a:spcAft>
                <a:spcPts val="0"/>
              </a:spcAft>
              <a:buNone/>
            </a:pPr>
            <a:r>
              <a:t/>
            </a:r>
            <a:endParaRPr sz="3600">
              <a:solidFill>
                <a:schemeClr val="dk1"/>
              </a:solidFill>
            </a:endParaRPr>
          </a:p>
        </p:txBody>
      </p:sp>
      <p:sp>
        <p:nvSpPr>
          <p:cNvPr id="100" name="Google Shape;100;p13"/>
          <p:cNvSpPr/>
          <p:nvPr/>
        </p:nvSpPr>
        <p:spPr>
          <a:xfrm>
            <a:off x="949525" y="14280600"/>
            <a:ext cx="13302300" cy="6502225"/>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3"/>
          <p:cNvSpPr txBox="1"/>
          <p:nvPr/>
        </p:nvSpPr>
        <p:spPr>
          <a:xfrm>
            <a:off x="16054300" y="3682000"/>
            <a:ext cx="14030400" cy="554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400"/>
          </a:p>
        </p:txBody>
      </p:sp>
      <p:sp>
        <p:nvSpPr>
          <p:cNvPr id="102" name="Google Shape;102;p13"/>
          <p:cNvSpPr txBox="1"/>
          <p:nvPr/>
        </p:nvSpPr>
        <p:spPr>
          <a:xfrm>
            <a:off x="998825" y="13543271"/>
            <a:ext cx="13913100" cy="21090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0"/>
              </a:spcBef>
              <a:spcAft>
                <a:spcPts val="0"/>
              </a:spcAft>
              <a:buNone/>
            </a:pPr>
            <a:r>
              <a:t/>
            </a:r>
            <a:endParaRPr sz="3600">
              <a:solidFill>
                <a:schemeClr val="dk1"/>
              </a:solidFill>
            </a:endParaRPr>
          </a:p>
          <a:p>
            <a:pPr indent="0" lvl="0" marL="0" marR="0" rtl="0" algn="l">
              <a:lnSpc>
                <a:spcPct val="100000"/>
              </a:lnSpc>
              <a:spcBef>
                <a:spcPts val="0"/>
              </a:spcBef>
              <a:spcAft>
                <a:spcPts val="0"/>
              </a:spcAft>
              <a:buNone/>
            </a:pPr>
            <a:r>
              <a:rPr b="1" lang="en-US" sz="6000">
                <a:solidFill>
                  <a:schemeClr val="dk1"/>
                </a:solidFill>
              </a:rPr>
              <a:t>Pre-Existing Design</a:t>
            </a:r>
            <a:endParaRPr b="1" sz="6000">
              <a:solidFill>
                <a:schemeClr val="dk1"/>
              </a:solidFill>
            </a:endParaRPr>
          </a:p>
        </p:txBody>
      </p:sp>
      <p:sp>
        <p:nvSpPr>
          <p:cNvPr id="103" name="Google Shape;103;p13"/>
          <p:cNvSpPr txBox="1"/>
          <p:nvPr/>
        </p:nvSpPr>
        <p:spPr>
          <a:xfrm>
            <a:off x="9126963" y="24439088"/>
            <a:ext cx="5543700" cy="4311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Clr>
                <a:schemeClr val="dk1"/>
              </a:buClr>
              <a:buSzPts val="1100"/>
              <a:buFont typeface="Arial"/>
              <a:buNone/>
            </a:pPr>
            <a:r>
              <a:t/>
            </a:r>
            <a:endParaRPr sz="1600">
              <a:latin typeface="Calibri"/>
              <a:ea typeface="Calibri"/>
              <a:cs typeface="Calibri"/>
              <a:sym typeface="Calibri"/>
            </a:endParaRPr>
          </a:p>
        </p:txBody>
      </p:sp>
      <p:pic>
        <p:nvPicPr>
          <p:cNvPr id="104" name="Google Shape;104;p13"/>
          <p:cNvPicPr preferRelativeResize="0"/>
          <p:nvPr/>
        </p:nvPicPr>
        <p:blipFill rotWithShape="1">
          <a:blip r:embed="rId3">
            <a:alphaModFix/>
          </a:blip>
          <a:srcRect b="0" l="5285" r="0" t="0"/>
          <a:stretch/>
        </p:blipFill>
        <p:spPr>
          <a:xfrm>
            <a:off x="1215675" y="15515538"/>
            <a:ext cx="5543700" cy="5013900"/>
          </a:xfrm>
          <a:prstGeom prst="rect">
            <a:avLst/>
          </a:prstGeom>
          <a:noFill/>
          <a:ln>
            <a:noFill/>
          </a:ln>
        </p:spPr>
      </p:pic>
      <p:pic>
        <p:nvPicPr>
          <p:cNvPr id="105" name="Google Shape;105;p13"/>
          <p:cNvPicPr preferRelativeResize="0"/>
          <p:nvPr/>
        </p:nvPicPr>
        <p:blipFill>
          <a:blip r:embed="rId4">
            <a:alphaModFix/>
          </a:blip>
          <a:stretch>
            <a:fillRect/>
          </a:stretch>
        </p:blipFill>
        <p:spPr>
          <a:xfrm>
            <a:off x="34143576" y="29895055"/>
            <a:ext cx="10055400" cy="3197630"/>
          </a:xfrm>
          <a:prstGeom prst="rect">
            <a:avLst/>
          </a:prstGeom>
          <a:noFill/>
          <a:ln>
            <a:noFill/>
          </a:ln>
        </p:spPr>
      </p:pic>
      <p:sp>
        <p:nvSpPr>
          <p:cNvPr id="106" name="Google Shape;106;p13"/>
          <p:cNvSpPr txBox="1"/>
          <p:nvPr/>
        </p:nvSpPr>
        <p:spPr>
          <a:xfrm>
            <a:off x="1139325" y="6745950"/>
            <a:ext cx="6685800" cy="664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The quality of the air we breath intimately impacts our health yet is rarely monitored in indoor spaces. The quantity of </a:t>
            </a:r>
            <a:r>
              <a:rPr lang="en-US" sz="3000">
                <a:solidFill>
                  <a:schemeClr val="dk1"/>
                </a:solidFill>
              </a:rPr>
              <a:t>CO</a:t>
            </a:r>
            <a:r>
              <a:rPr baseline="-25000" lang="en-US" sz="3000">
                <a:solidFill>
                  <a:schemeClr val="dk1"/>
                </a:solidFill>
              </a:rPr>
              <a:t>2 </a:t>
            </a:r>
            <a:r>
              <a:rPr lang="en-US" sz="3000">
                <a:solidFill>
                  <a:schemeClr val="dk1"/>
                </a:solidFill>
              </a:rPr>
              <a:t>is measured in parts per million (PPM) meaning the concentration of said contaminant in relation to a million parts measured. PM</a:t>
            </a:r>
            <a:r>
              <a:rPr baseline="-25000" lang="en-US" sz="3000">
                <a:solidFill>
                  <a:schemeClr val="dk1"/>
                </a:solidFill>
              </a:rPr>
              <a:t>2.5</a:t>
            </a:r>
            <a:r>
              <a:rPr lang="en-US" sz="3000">
                <a:solidFill>
                  <a:schemeClr val="dk1"/>
                </a:solidFill>
              </a:rPr>
              <a:t> is measured in </a:t>
            </a:r>
            <a:r>
              <a:rPr lang="en-US" sz="3000">
                <a:solidFill>
                  <a:schemeClr val="dk1"/>
                </a:solidFill>
                <a:latin typeface="Archivo"/>
                <a:ea typeface="Archivo"/>
                <a:cs typeface="Archivo"/>
                <a:sym typeface="Archivo"/>
              </a:rPr>
              <a:t>ug/m</a:t>
            </a:r>
            <a:r>
              <a:rPr baseline="30000" lang="en-US" sz="3000">
                <a:solidFill>
                  <a:schemeClr val="dk1"/>
                </a:solidFill>
                <a:latin typeface="Archivo"/>
                <a:ea typeface="Archivo"/>
                <a:cs typeface="Archivo"/>
                <a:sym typeface="Archivo"/>
              </a:rPr>
              <a:t>3 </a:t>
            </a:r>
            <a:r>
              <a:rPr lang="en-US" sz="3000">
                <a:solidFill>
                  <a:schemeClr val="dk1"/>
                </a:solidFill>
              </a:rPr>
              <a:t>. Any volume of CO</a:t>
            </a:r>
            <a:r>
              <a:rPr baseline="-25000" lang="en-US" sz="3000">
                <a:solidFill>
                  <a:schemeClr val="dk1"/>
                </a:solidFill>
              </a:rPr>
              <a:t>2 </a:t>
            </a:r>
            <a:r>
              <a:rPr lang="en-US" sz="3000">
                <a:solidFill>
                  <a:schemeClr val="dk1"/>
                </a:solidFill>
              </a:rPr>
              <a:t>over 1000 PPM is considered harmful. Any volume of PM</a:t>
            </a:r>
            <a:r>
              <a:rPr baseline="-25000" lang="en-US" sz="3000">
                <a:solidFill>
                  <a:schemeClr val="dk1"/>
                </a:solidFill>
              </a:rPr>
              <a:t>2.5</a:t>
            </a:r>
            <a:r>
              <a:rPr lang="en-US" sz="3000">
                <a:solidFill>
                  <a:schemeClr val="dk1"/>
                </a:solidFill>
                <a:latin typeface="Calibri"/>
                <a:ea typeface="Calibri"/>
                <a:cs typeface="Calibri"/>
                <a:sym typeface="Calibri"/>
              </a:rPr>
              <a:t> </a:t>
            </a:r>
            <a:r>
              <a:rPr lang="en-US" sz="3000">
                <a:solidFill>
                  <a:schemeClr val="dk1"/>
                </a:solidFill>
              </a:rPr>
              <a:t>greater than 12 </a:t>
            </a:r>
            <a:r>
              <a:rPr lang="en-US" sz="3000">
                <a:solidFill>
                  <a:schemeClr val="dk1"/>
                </a:solidFill>
                <a:latin typeface="Archivo"/>
                <a:ea typeface="Archivo"/>
                <a:cs typeface="Archivo"/>
                <a:sym typeface="Archivo"/>
              </a:rPr>
              <a:t>ug/m</a:t>
            </a:r>
            <a:r>
              <a:rPr baseline="30000" lang="en-US" sz="3000">
                <a:solidFill>
                  <a:schemeClr val="dk1"/>
                </a:solidFill>
                <a:latin typeface="Archivo"/>
                <a:ea typeface="Archivo"/>
                <a:cs typeface="Archivo"/>
                <a:sym typeface="Archivo"/>
              </a:rPr>
              <a:t>3 </a:t>
            </a:r>
            <a:r>
              <a:rPr lang="en-US" sz="3000">
                <a:solidFill>
                  <a:schemeClr val="dk1"/>
                </a:solidFill>
              </a:rPr>
              <a:t> is considered harmful. Elevated levels of these contaminants can have detrimental effects on our health as well as our ability to focus.</a:t>
            </a:r>
            <a:endParaRPr sz="3000">
              <a:latin typeface="Calibri"/>
              <a:ea typeface="Calibri"/>
              <a:cs typeface="Calibri"/>
              <a:sym typeface="Calibri"/>
            </a:endParaRPr>
          </a:p>
        </p:txBody>
      </p:sp>
      <p:sp>
        <p:nvSpPr>
          <p:cNvPr id="107" name="Google Shape;107;p13"/>
          <p:cNvSpPr txBox="1"/>
          <p:nvPr/>
        </p:nvSpPr>
        <p:spPr>
          <a:xfrm>
            <a:off x="6982550" y="15546275"/>
            <a:ext cx="7133700" cy="480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t>Our research and design builds upon the work of Dr. </a:t>
            </a:r>
            <a:r>
              <a:rPr lang="en-US" sz="3000"/>
              <a:t>Burnett's</a:t>
            </a:r>
            <a:r>
              <a:rPr lang="en-US" sz="3000"/>
              <a:t> previous capstone team. Last years team utilized the MSP430 and SmartMesh technology to record </a:t>
            </a:r>
            <a:r>
              <a:rPr lang="en-US" sz="3000">
                <a:solidFill>
                  <a:schemeClr val="dk1"/>
                </a:solidFill>
              </a:rPr>
              <a:t>N</a:t>
            </a:r>
            <a:r>
              <a:rPr baseline="-25000" lang="en-US" sz="3000">
                <a:solidFill>
                  <a:schemeClr val="dk1"/>
                </a:solidFill>
              </a:rPr>
              <a:t>2</a:t>
            </a:r>
            <a:r>
              <a:rPr lang="en-US" sz="3000"/>
              <a:t>O (Nitrous Oxide), temperature and humidity  outdoors. </a:t>
            </a:r>
            <a:r>
              <a:rPr lang="en-US" sz="3000">
                <a:solidFill>
                  <a:schemeClr val="dk1"/>
                </a:solidFill>
              </a:rPr>
              <a:t>Our team built upon the previous teams knowledge of the MSP430 and SmartMesh technology, this time employing it for an indoor application.</a:t>
            </a:r>
            <a:endParaRPr sz="3000"/>
          </a:p>
        </p:txBody>
      </p:sp>
      <p:graphicFrame>
        <p:nvGraphicFramePr>
          <p:cNvPr id="108" name="Google Shape;108;p13"/>
          <p:cNvGraphicFramePr/>
          <p:nvPr/>
        </p:nvGraphicFramePr>
        <p:xfrm>
          <a:off x="16098400" y="27725200"/>
          <a:ext cx="3000000" cy="3000000"/>
        </p:xfrm>
        <a:graphic>
          <a:graphicData uri="http://schemas.openxmlformats.org/drawingml/2006/table">
            <a:tbl>
              <a:tblPr>
                <a:noFill/>
                <a:tableStyleId>{14481852-B158-495A-AB31-223F93651581}</a:tableStyleId>
              </a:tblPr>
              <a:tblGrid>
                <a:gridCol w="1724175"/>
                <a:gridCol w="2821025"/>
                <a:gridCol w="2867800"/>
                <a:gridCol w="2681025"/>
              </a:tblGrid>
              <a:tr h="100000">
                <a:tc>
                  <a:txBody>
                    <a:bodyPr/>
                    <a:lstStyle/>
                    <a:p>
                      <a:pPr indent="0" lvl="0" marL="0" rtl="0" algn="l">
                        <a:spcBef>
                          <a:spcPts val="0"/>
                        </a:spcBef>
                        <a:spcAft>
                          <a:spcPts val="0"/>
                        </a:spcAft>
                        <a:buNone/>
                      </a:pPr>
                      <a:r>
                        <a:rPr b="1" lang="en-US" sz="1600"/>
                        <a:t>Sensor</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3 Months Battery Life</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6 Months Battery Life</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1 Year Battery Life</a:t>
                      </a:r>
                      <a:endParaRPr b="1" sz="1600"/>
                    </a:p>
                  </a:txBody>
                  <a:tcPr marT="63500" marB="63500" marR="63500" marL="63500">
                    <a:solidFill>
                      <a:schemeClr val="lt1"/>
                    </a:solidFill>
                  </a:tcPr>
                </a:tc>
              </a:tr>
              <a:tr h="384350">
                <a:tc>
                  <a:txBody>
                    <a:bodyPr/>
                    <a:lstStyle/>
                    <a:p>
                      <a:pPr indent="0" lvl="0" marL="0" rtl="0" algn="l">
                        <a:spcBef>
                          <a:spcPts val="0"/>
                        </a:spcBef>
                        <a:spcAft>
                          <a:spcPts val="0"/>
                        </a:spcAft>
                        <a:buClr>
                          <a:schemeClr val="dk1"/>
                        </a:buClr>
                        <a:buSzPts val="1100"/>
                        <a:buFont typeface="Arial"/>
                        <a:buNone/>
                      </a:pPr>
                      <a:r>
                        <a:rPr lang="en-US" sz="1600">
                          <a:solidFill>
                            <a:schemeClr val="dk1"/>
                          </a:solidFill>
                        </a:rPr>
                        <a:t>CO</a:t>
                      </a:r>
                      <a:r>
                        <a:rPr baseline="-25000" lang="en-US" sz="1600">
                          <a:solidFill>
                            <a:schemeClr val="dk1"/>
                          </a:solidFill>
                        </a:rPr>
                        <a:t>2</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40 min (2400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90 min (5400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220 min (13200 sec)</a:t>
                      </a:r>
                      <a:endParaRPr sz="1600"/>
                    </a:p>
                  </a:txBody>
                  <a:tcPr marT="63500" marB="63500" marR="63500" marL="63500">
                    <a:solidFill>
                      <a:schemeClr val="lt1"/>
                    </a:solidFill>
                  </a:tcPr>
                </a:tc>
              </a:tr>
              <a:tr h="341800">
                <a:tc>
                  <a:txBody>
                    <a:bodyPr/>
                    <a:lstStyle/>
                    <a:p>
                      <a:pPr indent="0" lvl="0" marL="0" rtl="0" algn="l">
                        <a:spcBef>
                          <a:spcPts val="0"/>
                        </a:spcBef>
                        <a:spcAft>
                          <a:spcPts val="0"/>
                        </a:spcAft>
                        <a:buClr>
                          <a:schemeClr val="dk1"/>
                        </a:buClr>
                        <a:buSzPts val="1100"/>
                        <a:buFont typeface="Arial"/>
                        <a:buNone/>
                      </a:pPr>
                      <a:r>
                        <a:rPr lang="en-US" sz="1600">
                          <a:solidFill>
                            <a:schemeClr val="dk1"/>
                          </a:solidFill>
                        </a:rPr>
                        <a:t>PM</a:t>
                      </a:r>
                      <a:r>
                        <a:rPr baseline="-25000" lang="en-US" sz="1600">
                          <a:solidFill>
                            <a:schemeClr val="dk1"/>
                          </a:solidFill>
                        </a:rPr>
                        <a:t>2.5</a:t>
                      </a:r>
                      <a:r>
                        <a:rPr lang="en-US" sz="1600">
                          <a:solidFill>
                            <a:schemeClr val="dk1"/>
                          </a:solidFill>
                          <a:latin typeface="Calibri"/>
                          <a:ea typeface="Calibri"/>
                          <a:cs typeface="Calibri"/>
                          <a:sym typeface="Calibri"/>
                        </a:rPr>
                        <a:t> </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47 min (2820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110 min (6600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260 min (15600 sec)</a:t>
                      </a:r>
                      <a:endParaRPr sz="1600"/>
                    </a:p>
                  </a:txBody>
                  <a:tcPr marT="63500" marB="63500" marR="63500" marL="63500">
                    <a:solidFill>
                      <a:schemeClr val="lt1"/>
                    </a:solidFill>
                  </a:tcPr>
                </a:tc>
              </a:tr>
              <a:tr h="496625">
                <a:tc>
                  <a:txBody>
                    <a:bodyPr/>
                    <a:lstStyle/>
                    <a:p>
                      <a:pPr indent="0" lvl="0" marL="0" rtl="0" algn="l">
                        <a:spcBef>
                          <a:spcPts val="0"/>
                        </a:spcBef>
                        <a:spcAft>
                          <a:spcPts val="0"/>
                        </a:spcAft>
                        <a:buNone/>
                      </a:pPr>
                      <a:r>
                        <a:rPr lang="en-US" sz="1600"/>
                        <a:t>Hot Wire Anemometer</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16 min (960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36 min (2160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86 min (5160 sec)</a:t>
                      </a:r>
                      <a:endParaRPr sz="1600"/>
                    </a:p>
                  </a:txBody>
                  <a:tcPr marT="63500" marB="63500" marR="63500" marL="63500">
                    <a:solidFill>
                      <a:schemeClr val="lt1"/>
                    </a:solidFill>
                  </a:tcPr>
                </a:tc>
              </a:tr>
            </a:tbl>
          </a:graphicData>
        </a:graphic>
      </p:graphicFrame>
      <p:graphicFrame>
        <p:nvGraphicFramePr>
          <p:cNvPr id="109" name="Google Shape;109;p13"/>
          <p:cNvGraphicFramePr/>
          <p:nvPr/>
        </p:nvGraphicFramePr>
        <p:xfrm>
          <a:off x="16051225" y="25864638"/>
          <a:ext cx="3000000" cy="3000000"/>
        </p:xfrm>
        <a:graphic>
          <a:graphicData uri="http://schemas.openxmlformats.org/drawingml/2006/table">
            <a:tbl>
              <a:tblPr>
                <a:noFill/>
                <a:tableStyleId>{14481852-B158-495A-AB31-223F93651581}</a:tableStyleId>
              </a:tblPr>
              <a:tblGrid>
                <a:gridCol w="1680800"/>
                <a:gridCol w="2926200"/>
                <a:gridCol w="2901375"/>
                <a:gridCol w="2585650"/>
              </a:tblGrid>
              <a:tr h="242750">
                <a:tc>
                  <a:txBody>
                    <a:bodyPr/>
                    <a:lstStyle/>
                    <a:p>
                      <a:pPr indent="0" lvl="0" marL="0" rtl="0" algn="l">
                        <a:spcBef>
                          <a:spcPts val="0"/>
                        </a:spcBef>
                        <a:spcAft>
                          <a:spcPts val="0"/>
                        </a:spcAft>
                        <a:buNone/>
                      </a:pPr>
                      <a:r>
                        <a:rPr b="1" lang="en-US" sz="1600"/>
                        <a:t>Sensor</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3 Months Battery Life</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6 Months Battery Life</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1 Year Battery Life</a:t>
                      </a:r>
                      <a:endParaRPr b="1" sz="1600"/>
                    </a:p>
                  </a:txBody>
                  <a:tcPr marT="63500" marB="63500" marR="63500" marL="63500">
                    <a:solidFill>
                      <a:schemeClr val="lt1"/>
                    </a:solidFill>
                  </a:tcPr>
                </a:tc>
              </a:tr>
              <a:tr h="389625">
                <a:tc>
                  <a:txBody>
                    <a:bodyPr/>
                    <a:lstStyle/>
                    <a:p>
                      <a:pPr indent="0" lvl="0" marL="0" rtl="0" algn="l">
                        <a:spcBef>
                          <a:spcPts val="0"/>
                        </a:spcBef>
                        <a:spcAft>
                          <a:spcPts val="0"/>
                        </a:spcAft>
                        <a:buClr>
                          <a:schemeClr val="dk1"/>
                        </a:buClr>
                        <a:buSzPts val="1100"/>
                        <a:buFont typeface="Arial"/>
                        <a:buNone/>
                      </a:pPr>
                      <a:r>
                        <a:rPr lang="en-US" sz="1600">
                          <a:solidFill>
                            <a:schemeClr val="dk1"/>
                          </a:solidFill>
                        </a:rPr>
                        <a:t>CO</a:t>
                      </a:r>
                      <a:r>
                        <a:rPr baseline="-25000" lang="en-US" sz="1600">
                          <a:solidFill>
                            <a:schemeClr val="dk1"/>
                          </a:solidFill>
                        </a:rPr>
                        <a:t>2</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8.5 min (510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18 min (1080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37 min (2220 sec)</a:t>
                      </a:r>
                      <a:endParaRPr sz="1600"/>
                    </a:p>
                  </a:txBody>
                  <a:tcPr marT="63500" marB="63500" marR="63500" marL="63500">
                    <a:solidFill>
                      <a:schemeClr val="lt1"/>
                    </a:solidFill>
                  </a:tcPr>
                </a:tc>
              </a:tr>
              <a:tr h="359225">
                <a:tc>
                  <a:txBody>
                    <a:bodyPr/>
                    <a:lstStyle/>
                    <a:p>
                      <a:pPr indent="0" lvl="0" marL="0" rtl="0" algn="l">
                        <a:spcBef>
                          <a:spcPts val="0"/>
                        </a:spcBef>
                        <a:spcAft>
                          <a:spcPts val="0"/>
                        </a:spcAft>
                        <a:buClr>
                          <a:schemeClr val="dk1"/>
                        </a:buClr>
                        <a:buSzPts val="1100"/>
                        <a:buFont typeface="Arial"/>
                        <a:buNone/>
                      </a:pPr>
                      <a:r>
                        <a:rPr lang="en-US" sz="1600">
                          <a:solidFill>
                            <a:schemeClr val="dk1"/>
                          </a:solidFill>
                        </a:rPr>
                        <a:t>PM</a:t>
                      </a:r>
                      <a:r>
                        <a:rPr baseline="-25000" lang="en-US" sz="1600">
                          <a:solidFill>
                            <a:schemeClr val="dk1"/>
                          </a:solidFill>
                        </a:rPr>
                        <a:t>2.5</a:t>
                      </a:r>
                      <a:r>
                        <a:rPr lang="en-US" sz="1600">
                          <a:solidFill>
                            <a:schemeClr val="dk1"/>
                          </a:solidFill>
                          <a:latin typeface="Calibri"/>
                          <a:ea typeface="Calibri"/>
                          <a:cs typeface="Calibri"/>
                          <a:sym typeface="Calibri"/>
                        </a:rPr>
                        <a:t> </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16 min (960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34 min (2040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72 min (4320 sec)</a:t>
                      </a:r>
                      <a:endParaRPr sz="1600"/>
                    </a:p>
                  </a:txBody>
                  <a:tcPr marT="63500" marB="63500" marR="63500" marL="63500">
                    <a:solidFill>
                      <a:schemeClr val="lt1"/>
                    </a:solidFill>
                  </a:tcPr>
                </a:tc>
              </a:tr>
            </a:tbl>
          </a:graphicData>
        </a:graphic>
      </p:graphicFrame>
      <p:pic>
        <p:nvPicPr>
          <p:cNvPr id="110" name="Google Shape;110;p13"/>
          <p:cNvPicPr preferRelativeResize="0"/>
          <p:nvPr/>
        </p:nvPicPr>
        <p:blipFill rotWithShape="1">
          <a:blip r:embed="rId5">
            <a:alphaModFix/>
          </a:blip>
          <a:srcRect b="0" l="0" r="2931" t="6173"/>
          <a:stretch/>
        </p:blipFill>
        <p:spPr>
          <a:xfrm>
            <a:off x="8251724" y="5907625"/>
            <a:ext cx="5801875" cy="7477402"/>
          </a:xfrm>
          <a:prstGeom prst="rect">
            <a:avLst/>
          </a:prstGeom>
          <a:noFill/>
          <a:ln>
            <a:noFill/>
          </a:ln>
        </p:spPr>
      </p:pic>
      <p:sp>
        <p:nvSpPr>
          <p:cNvPr id="111" name="Google Shape;111;p13"/>
          <p:cNvSpPr txBox="1"/>
          <p:nvPr/>
        </p:nvSpPr>
        <p:spPr>
          <a:xfrm>
            <a:off x="15064225" y="29538475"/>
            <a:ext cx="12455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US" sz="1600">
                <a:solidFill>
                  <a:schemeClr val="dk1"/>
                </a:solidFill>
              </a:rPr>
              <a:t>Table 2: Component Measurement Periods for 3 month, 6 month, and 1 year battery life for units with hot wire anemometer</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
        <p:nvSpPr>
          <p:cNvPr id="112" name="Google Shape;112;p13"/>
          <p:cNvSpPr txBox="1"/>
          <p:nvPr/>
        </p:nvSpPr>
        <p:spPr>
          <a:xfrm>
            <a:off x="15064225" y="27021375"/>
            <a:ext cx="12455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US" sz="1600">
                <a:solidFill>
                  <a:schemeClr val="dk1"/>
                </a:solidFill>
              </a:rPr>
              <a:t>Table: Component Measurement Periods for 3 month, 6 month, and 1 year battery life for units without anemometer</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
        <p:nvSpPr>
          <p:cNvPr id="113" name="Google Shape;113;p13"/>
          <p:cNvSpPr txBox="1"/>
          <p:nvPr/>
        </p:nvSpPr>
        <p:spPr>
          <a:xfrm>
            <a:off x="998825" y="21576125"/>
            <a:ext cx="10550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t>Design Overview</a:t>
            </a:r>
            <a:endParaRPr b="1" sz="6000"/>
          </a:p>
        </p:txBody>
      </p:sp>
      <p:sp>
        <p:nvSpPr>
          <p:cNvPr id="114" name="Google Shape;114;p13"/>
          <p:cNvSpPr txBox="1"/>
          <p:nvPr/>
        </p:nvSpPr>
        <p:spPr>
          <a:xfrm>
            <a:off x="1139325" y="22649513"/>
            <a:ext cx="7224900" cy="711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t>Our major focuses when designing this sensor system were creating modules that were power efficient, accurate and affordable. With this in mind we decided to use the Senserion SPS30 </a:t>
            </a:r>
            <a:r>
              <a:rPr lang="en-US" sz="3000">
                <a:solidFill>
                  <a:schemeClr val="dk1"/>
                </a:solidFill>
              </a:rPr>
              <a:t>PM</a:t>
            </a:r>
            <a:r>
              <a:rPr baseline="-25000" lang="en-US" sz="3000">
                <a:solidFill>
                  <a:schemeClr val="dk1"/>
                </a:solidFill>
              </a:rPr>
              <a:t>2.5</a:t>
            </a:r>
            <a:r>
              <a:rPr lang="en-US" sz="3000"/>
              <a:t> sensor and the Senserion SPG30 </a:t>
            </a:r>
            <a:r>
              <a:rPr lang="en-US" sz="3000">
                <a:solidFill>
                  <a:schemeClr val="dk1"/>
                </a:solidFill>
              </a:rPr>
              <a:t>CO</a:t>
            </a:r>
            <a:r>
              <a:rPr baseline="-25000" lang="en-US" sz="3000">
                <a:solidFill>
                  <a:schemeClr val="dk1"/>
                </a:solidFill>
              </a:rPr>
              <a:t>2 </a:t>
            </a:r>
            <a:r>
              <a:rPr lang="en-US" sz="3000"/>
              <a:t>sensor. We attempted to design an ultrasonic </a:t>
            </a:r>
            <a:r>
              <a:rPr lang="en-US" sz="3000"/>
              <a:t>anemometer,</a:t>
            </a:r>
            <a:r>
              <a:rPr lang="en-US" sz="3000"/>
              <a:t> as it would be far less power hungry, but ultimately we were unable to salvage this idea and pivoted to utilizing the Wind Sensor Rev. C hot wire </a:t>
            </a:r>
            <a:r>
              <a:rPr lang="en-US" sz="3000"/>
              <a:t>Anemometer</a:t>
            </a:r>
            <a:r>
              <a:rPr lang="en-US" sz="3000"/>
              <a:t>. This </a:t>
            </a:r>
            <a:r>
              <a:rPr lang="en-US" sz="3000"/>
              <a:t>anemometer</a:t>
            </a:r>
            <a:r>
              <a:rPr lang="en-US" sz="3000"/>
              <a:t> consumes a lot of power and also produces a lot of heat, which made </a:t>
            </a:r>
            <a:r>
              <a:rPr lang="en-US" sz="3000"/>
              <a:t>implementing</a:t>
            </a:r>
            <a:r>
              <a:rPr lang="en-US" sz="3000"/>
              <a:t> it challenging. </a:t>
            </a:r>
            <a:endParaRPr sz="3000"/>
          </a:p>
        </p:txBody>
      </p:sp>
      <p:pic>
        <p:nvPicPr>
          <p:cNvPr id="115" name="Google Shape;115;p13"/>
          <p:cNvPicPr preferRelativeResize="0"/>
          <p:nvPr/>
        </p:nvPicPr>
        <p:blipFill rotWithShape="1">
          <a:blip r:embed="rId6">
            <a:alphaModFix/>
          </a:blip>
          <a:srcRect b="4818" l="2201" r="1644" t="3049"/>
          <a:stretch/>
        </p:blipFill>
        <p:spPr>
          <a:xfrm>
            <a:off x="15357075" y="16069763"/>
            <a:ext cx="7651250" cy="9577975"/>
          </a:xfrm>
          <a:prstGeom prst="rect">
            <a:avLst/>
          </a:prstGeom>
          <a:noFill/>
          <a:ln>
            <a:noFill/>
          </a:ln>
        </p:spPr>
      </p:pic>
      <p:pic>
        <p:nvPicPr>
          <p:cNvPr id="116" name="Google Shape;116;p13"/>
          <p:cNvPicPr preferRelativeResize="0"/>
          <p:nvPr/>
        </p:nvPicPr>
        <p:blipFill>
          <a:blip r:embed="rId7">
            <a:alphaModFix/>
          </a:blip>
          <a:stretch>
            <a:fillRect/>
          </a:stretch>
        </p:blipFill>
        <p:spPr>
          <a:xfrm>
            <a:off x="24007613" y="6264750"/>
            <a:ext cx="7224899" cy="7596232"/>
          </a:xfrm>
          <a:prstGeom prst="rect">
            <a:avLst/>
          </a:prstGeom>
          <a:noFill/>
          <a:ln>
            <a:noFill/>
          </a:ln>
        </p:spPr>
      </p:pic>
      <p:sp>
        <p:nvSpPr>
          <p:cNvPr id="117" name="Google Shape;117;p13"/>
          <p:cNvSpPr txBox="1"/>
          <p:nvPr/>
        </p:nvSpPr>
        <p:spPr>
          <a:xfrm>
            <a:off x="15263850" y="5907625"/>
            <a:ext cx="12455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latin typeface="Calibri"/>
                <a:ea typeface="Calibri"/>
                <a:cs typeface="Calibri"/>
                <a:sym typeface="Calibri"/>
              </a:rPr>
              <a:t>Design I</a:t>
            </a:r>
            <a:r>
              <a:rPr b="1" lang="en-US" sz="6000">
                <a:latin typeface="Calibri"/>
                <a:ea typeface="Calibri"/>
                <a:cs typeface="Calibri"/>
                <a:sym typeface="Calibri"/>
              </a:rPr>
              <a:t>mplementation</a:t>
            </a:r>
            <a:endParaRPr b="1" sz="6000">
              <a:latin typeface="Calibri"/>
              <a:ea typeface="Calibri"/>
              <a:cs typeface="Calibri"/>
              <a:sym typeface="Calibri"/>
            </a:endParaRPr>
          </a:p>
        </p:txBody>
      </p:sp>
      <p:sp>
        <p:nvSpPr>
          <p:cNvPr id="118" name="Google Shape;118;p13"/>
          <p:cNvSpPr txBox="1"/>
          <p:nvPr/>
        </p:nvSpPr>
        <p:spPr>
          <a:xfrm>
            <a:off x="15301400" y="7199963"/>
            <a:ext cx="8341500" cy="618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dk1"/>
                </a:solidFill>
              </a:rPr>
              <a:t>We simplified our design by creating a “Hat” for the MSP430. We made some modifications on top of our final design using jumper wires above and below. Pictured is the adaptation to our board, however our finalized and published PCB CAD file (shown to the right) has these modifications taken into account. </a:t>
            </a:r>
            <a:r>
              <a:rPr lang="en-US" sz="3000">
                <a:solidFill>
                  <a:schemeClr val="dk1"/>
                </a:solidFill>
              </a:rPr>
              <a:t>When designing our enclosure it was important to leave ample space between the sensors (placed at the bottom of the enclosure) and the anemometer and battery (placed at the top of the enclosure) in order to ensure heat would not affect our readings. </a:t>
            </a:r>
            <a:endParaRPr sz="3000"/>
          </a:p>
        </p:txBody>
      </p:sp>
      <p:pic>
        <p:nvPicPr>
          <p:cNvPr id="119" name="Google Shape;119;p13"/>
          <p:cNvPicPr preferRelativeResize="0"/>
          <p:nvPr/>
        </p:nvPicPr>
        <p:blipFill>
          <a:blip r:embed="rId8">
            <a:alphaModFix/>
          </a:blip>
          <a:stretch>
            <a:fillRect/>
          </a:stretch>
        </p:blipFill>
        <p:spPr>
          <a:xfrm>
            <a:off x="31597225" y="6252850"/>
            <a:ext cx="10550700" cy="7295450"/>
          </a:xfrm>
          <a:prstGeom prst="rect">
            <a:avLst/>
          </a:prstGeom>
          <a:noFill/>
          <a:ln>
            <a:noFill/>
          </a:ln>
        </p:spPr>
      </p:pic>
      <p:sp>
        <p:nvSpPr>
          <p:cNvPr id="120" name="Google Shape;120;p13"/>
          <p:cNvSpPr txBox="1"/>
          <p:nvPr/>
        </p:nvSpPr>
        <p:spPr>
          <a:xfrm>
            <a:off x="15503825" y="15067063"/>
            <a:ext cx="10055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latin typeface="Calibri"/>
                <a:ea typeface="Calibri"/>
                <a:cs typeface="Calibri"/>
                <a:sym typeface="Calibri"/>
              </a:rPr>
              <a:t>Power Consumption</a:t>
            </a:r>
            <a:endParaRPr b="1" sz="6000">
              <a:latin typeface="Calibri"/>
              <a:ea typeface="Calibri"/>
              <a:cs typeface="Calibri"/>
              <a:sym typeface="Calibri"/>
            </a:endParaRPr>
          </a:p>
        </p:txBody>
      </p:sp>
      <p:sp>
        <p:nvSpPr>
          <p:cNvPr id="121" name="Google Shape;121;p13"/>
          <p:cNvSpPr txBox="1"/>
          <p:nvPr/>
        </p:nvSpPr>
        <p:spPr>
          <a:xfrm>
            <a:off x="23453475" y="15950700"/>
            <a:ext cx="329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22" name="Google Shape;122;p13"/>
          <p:cNvSpPr/>
          <p:nvPr/>
        </p:nvSpPr>
        <p:spPr>
          <a:xfrm>
            <a:off x="28142875" y="14820275"/>
            <a:ext cx="14747400" cy="152255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3"/>
          <p:cNvSpPr txBox="1"/>
          <p:nvPr/>
        </p:nvSpPr>
        <p:spPr>
          <a:xfrm>
            <a:off x="28596975" y="15071475"/>
            <a:ext cx="13913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t>Final Product</a:t>
            </a:r>
            <a:endParaRPr b="1" sz="6000"/>
          </a:p>
        </p:txBody>
      </p:sp>
      <p:pic>
        <p:nvPicPr>
          <p:cNvPr id="124" name="Google Shape;124;p13"/>
          <p:cNvPicPr preferRelativeResize="0"/>
          <p:nvPr/>
        </p:nvPicPr>
        <p:blipFill>
          <a:blip r:embed="rId9">
            <a:alphaModFix/>
          </a:blip>
          <a:stretch>
            <a:fillRect/>
          </a:stretch>
        </p:blipFill>
        <p:spPr>
          <a:xfrm>
            <a:off x="34143564" y="15207838"/>
            <a:ext cx="8362591" cy="8512251"/>
          </a:xfrm>
          <a:prstGeom prst="rect">
            <a:avLst/>
          </a:prstGeom>
          <a:noFill/>
          <a:ln>
            <a:noFill/>
          </a:ln>
        </p:spPr>
      </p:pic>
      <p:pic>
        <p:nvPicPr>
          <p:cNvPr id="125" name="Google Shape;125;p13"/>
          <p:cNvPicPr preferRelativeResize="0"/>
          <p:nvPr/>
        </p:nvPicPr>
        <p:blipFill>
          <a:blip r:embed="rId10">
            <a:alphaModFix/>
          </a:blip>
          <a:stretch>
            <a:fillRect/>
          </a:stretch>
        </p:blipFill>
        <p:spPr>
          <a:xfrm>
            <a:off x="6751619" y="30346795"/>
            <a:ext cx="1698103" cy="2109000"/>
          </a:xfrm>
          <a:prstGeom prst="rect">
            <a:avLst/>
          </a:prstGeom>
          <a:noFill/>
          <a:ln>
            <a:noFill/>
          </a:ln>
        </p:spPr>
      </p:pic>
      <p:sp>
        <p:nvSpPr>
          <p:cNvPr id="126" name="Google Shape;126;p13"/>
          <p:cNvSpPr txBox="1"/>
          <p:nvPr/>
        </p:nvSpPr>
        <p:spPr>
          <a:xfrm>
            <a:off x="28467975" y="16280425"/>
            <a:ext cx="5543700" cy="895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000">
                <a:solidFill>
                  <a:schemeClr val="dk1"/>
                </a:solidFill>
              </a:rPr>
              <a:t>We developed one unit with a hot wire anemometer and three units without anemometers. Pictured is two of our final modes, with the anemometer node pictured on the right and a node without the anemometer to its left. Our systems are running as expected, and a graph of some data from various labs at PSU is shown below. These devices communicate with each other using SmartMesh IP. Our team satisfied all requirements placed by our faculty advisor and created a product that will hopefully be used at PSU for years to come.</a:t>
            </a:r>
            <a:endParaRPr/>
          </a:p>
        </p:txBody>
      </p:sp>
      <p:sp>
        <p:nvSpPr>
          <p:cNvPr id="127" name="Google Shape;127;p13"/>
          <p:cNvSpPr txBox="1"/>
          <p:nvPr/>
        </p:nvSpPr>
        <p:spPr>
          <a:xfrm>
            <a:off x="23680625" y="16207150"/>
            <a:ext cx="3297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 </a:t>
            </a:r>
            <a:endParaRPr sz="3000">
              <a:latin typeface="Calibri"/>
              <a:ea typeface="Calibri"/>
              <a:cs typeface="Calibri"/>
              <a:sym typeface="Calibri"/>
            </a:endParaRPr>
          </a:p>
        </p:txBody>
      </p:sp>
      <p:sp>
        <p:nvSpPr>
          <p:cNvPr id="128" name="Google Shape;128;p13"/>
          <p:cNvSpPr txBox="1"/>
          <p:nvPr/>
        </p:nvSpPr>
        <p:spPr>
          <a:xfrm>
            <a:off x="922875" y="30346800"/>
            <a:ext cx="5543700" cy="22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500">
                <a:latin typeface="Calibri"/>
                <a:ea typeface="Calibri"/>
                <a:cs typeface="Calibri"/>
                <a:sym typeface="Calibri"/>
              </a:rPr>
              <a:t>Visit our website for more information!</a:t>
            </a:r>
            <a:endParaRPr sz="4500">
              <a:latin typeface="Calibri"/>
              <a:ea typeface="Calibri"/>
              <a:cs typeface="Calibri"/>
              <a:sym typeface="Calibri"/>
            </a:endParaRPr>
          </a:p>
          <a:p>
            <a:pPr indent="0" lvl="0" marL="0" rtl="0" algn="l">
              <a:spcBef>
                <a:spcPts val="0"/>
              </a:spcBef>
              <a:spcAft>
                <a:spcPts val="0"/>
              </a:spcAft>
              <a:buNone/>
            </a:pPr>
            <a:r>
              <a:rPr lang="en-US" sz="4500">
                <a:latin typeface="Calibri"/>
                <a:ea typeface="Calibri"/>
                <a:cs typeface="Calibri"/>
                <a:sym typeface="Calibri"/>
              </a:rPr>
              <a:t>URL</a:t>
            </a:r>
            <a:endParaRPr sz="4500">
              <a:latin typeface="Calibri"/>
              <a:ea typeface="Calibri"/>
              <a:cs typeface="Calibri"/>
              <a:sym typeface="Calibri"/>
            </a:endParaRPr>
          </a:p>
        </p:txBody>
      </p:sp>
      <p:pic>
        <p:nvPicPr>
          <p:cNvPr id="129" name="Google Shape;129;p13"/>
          <p:cNvPicPr preferRelativeResize="0"/>
          <p:nvPr/>
        </p:nvPicPr>
        <p:blipFill>
          <a:blip r:embed="rId11">
            <a:alphaModFix/>
          </a:blip>
          <a:stretch>
            <a:fillRect/>
          </a:stretch>
        </p:blipFill>
        <p:spPr>
          <a:xfrm>
            <a:off x="8397175" y="21894875"/>
            <a:ext cx="5801874" cy="3520353"/>
          </a:xfrm>
          <a:prstGeom prst="rect">
            <a:avLst/>
          </a:prstGeom>
          <a:noFill/>
          <a:ln>
            <a:noFill/>
          </a:ln>
        </p:spPr>
      </p:pic>
      <p:pic>
        <p:nvPicPr>
          <p:cNvPr id="130" name="Google Shape;130;p13"/>
          <p:cNvPicPr preferRelativeResize="0"/>
          <p:nvPr/>
        </p:nvPicPr>
        <p:blipFill>
          <a:blip r:embed="rId12">
            <a:alphaModFix/>
          </a:blip>
          <a:stretch>
            <a:fillRect/>
          </a:stretch>
        </p:blipFill>
        <p:spPr>
          <a:xfrm>
            <a:off x="8397176" y="25728891"/>
            <a:ext cx="5656425" cy="4173033"/>
          </a:xfrm>
          <a:prstGeom prst="rect">
            <a:avLst/>
          </a:prstGeom>
          <a:noFill/>
          <a:ln>
            <a:noFill/>
          </a:ln>
        </p:spPr>
      </p:pic>
      <p:sp>
        <p:nvSpPr>
          <p:cNvPr id="131" name="Google Shape;131;p13"/>
          <p:cNvSpPr txBox="1"/>
          <p:nvPr/>
        </p:nvSpPr>
        <p:spPr>
          <a:xfrm>
            <a:off x="23211700" y="16071600"/>
            <a:ext cx="3974700" cy="895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Our modules are </a:t>
            </a:r>
            <a:r>
              <a:rPr lang="en-US" sz="3000">
                <a:latin typeface="Calibri"/>
                <a:ea typeface="Calibri"/>
                <a:cs typeface="Calibri"/>
                <a:sym typeface="Calibri"/>
              </a:rPr>
              <a:t>battery</a:t>
            </a:r>
            <a:r>
              <a:rPr lang="en-US" sz="3000">
                <a:latin typeface="Calibri"/>
                <a:ea typeface="Calibri"/>
                <a:cs typeface="Calibri"/>
                <a:sym typeface="Calibri"/>
              </a:rPr>
              <a:t> powered for user ease. Our team studied the power consumption of each sensor before selecting in order to ensure the longest possible battery life. To the left is a graph that demonstrates the power consumption of each sensor. After sensors were selected, we calculated how </a:t>
            </a:r>
            <a:r>
              <a:rPr lang="en-US" sz="3000">
                <a:latin typeface="Calibri"/>
                <a:ea typeface="Calibri"/>
                <a:cs typeface="Calibri"/>
                <a:sym typeface="Calibri"/>
              </a:rPr>
              <a:t>frequently</a:t>
            </a:r>
            <a:r>
              <a:rPr lang="en-US" sz="3000">
                <a:latin typeface="Calibri"/>
                <a:ea typeface="Calibri"/>
                <a:cs typeface="Calibri"/>
                <a:sym typeface="Calibri"/>
              </a:rPr>
              <a:t> we could </a:t>
            </a:r>
            <a:r>
              <a:rPr lang="en-US" sz="3000">
                <a:latin typeface="Calibri"/>
                <a:ea typeface="Calibri"/>
                <a:cs typeface="Calibri"/>
                <a:sym typeface="Calibri"/>
              </a:rPr>
              <a:t>measure</a:t>
            </a:r>
            <a:r>
              <a:rPr lang="en-US" sz="3000">
                <a:latin typeface="Calibri"/>
                <a:ea typeface="Calibri"/>
                <a:cs typeface="Calibri"/>
                <a:sym typeface="Calibri"/>
              </a:rPr>
              <a:t> data with each sensor in </a:t>
            </a:r>
            <a:r>
              <a:rPr lang="en-US" sz="3000">
                <a:latin typeface="Calibri"/>
                <a:ea typeface="Calibri"/>
                <a:cs typeface="Calibri"/>
                <a:sym typeface="Calibri"/>
              </a:rPr>
              <a:t>relation</a:t>
            </a:r>
            <a:r>
              <a:rPr lang="en-US" sz="3000">
                <a:latin typeface="Calibri"/>
                <a:ea typeface="Calibri"/>
                <a:cs typeface="Calibri"/>
                <a:sym typeface="Calibri"/>
              </a:rPr>
              <a:t> to how long the battery life would then be.</a:t>
            </a:r>
            <a:endParaRPr sz="30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C7089"/>
        </a:solidFill>
      </p:bgPr>
    </p:bg>
    <p:spTree>
      <p:nvGrpSpPr>
        <p:cNvPr id="136" name="Shape 136"/>
        <p:cNvGrpSpPr/>
        <p:nvPr/>
      </p:nvGrpSpPr>
      <p:grpSpPr>
        <a:xfrm>
          <a:off x="0" y="0"/>
          <a:ext cx="0" cy="0"/>
          <a:chOff x="0" y="0"/>
          <a:chExt cx="0" cy="0"/>
        </a:xfrm>
      </p:grpSpPr>
      <p:sp>
        <p:nvSpPr>
          <p:cNvPr id="137" name="Google Shape;137;p14"/>
          <p:cNvSpPr/>
          <p:nvPr/>
        </p:nvSpPr>
        <p:spPr>
          <a:xfrm>
            <a:off x="1297625" y="393075"/>
            <a:ext cx="41592650" cy="280650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4"/>
          <p:cNvSpPr txBox="1"/>
          <p:nvPr/>
        </p:nvSpPr>
        <p:spPr>
          <a:xfrm>
            <a:off x="228575" y="30333925"/>
            <a:ext cx="43406400" cy="2319900"/>
          </a:xfrm>
          <a:prstGeom prst="rect">
            <a:avLst/>
          </a:prstGeom>
          <a:solidFill>
            <a:srgbClr val="DAF0FF"/>
          </a:solidFill>
          <a:ln>
            <a:noFill/>
          </a:ln>
        </p:spPr>
        <p:txBody>
          <a:bodyPr anchorCtr="0" anchor="ctr" bIns="219350" lIns="438850" spcFirstLastPara="1" rIns="438850" wrap="square" tIns="219350">
            <a:noAutofit/>
          </a:bodyPr>
          <a:lstStyle/>
          <a:p>
            <a:pPr indent="0" lvl="0" marL="0" marR="0" rtl="0" algn="l">
              <a:lnSpc>
                <a:spcPct val="100000"/>
              </a:lnSpc>
              <a:spcBef>
                <a:spcPts val="0"/>
              </a:spcBef>
              <a:spcAft>
                <a:spcPts val="0"/>
              </a:spcAft>
              <a:buClr>
                <a:schemeClr val="dk1"/>
              </a:buClr>
              <a:buSzPts val="2150"/>
              <a:buFont typeface="Calibri"/>
              <a:buNone/>
            </a:pPr>
            <a:r>
              <a:rPr b="0" i="0" lang="en-US" sz="8600" u="none" cap="none" strike="noStrike">
                <a:solidFill>
                  <a:schemeClr val="dk2"/>
                </a:solidFill>
                <a:latin typeface="Oswald"/>
                <a:ea typeface="Oswald"/>
                <a:cs typeface="Oswald"/>
                <a:sym typeface="Oswald"/>
              </a:rPr>
              <a:t>Department of Electrical and Computer Engineering</a:t>
            </a:r>
            <a:endParaRPr b="0" i="0" sz="1400" u="none" cap="none" strike="noStrike">
              <a:solidFill>
                <a:schemeClr val="dk2"/>
              </a:solidFill>
              <a:latin typeface="Oswald"/>
              <a:ea typeface="Oswald"/>
              <a:cs typeface="Oswald"/>
              <a:sym typeface="Oswald"/>
            </a:endParaRPr>
          </a:p>
        </p:txBody>
      </p:sp>
      <p:sp>
        <p:nvSpPr>
          <p:cNvPr id="139" name="Google Shape;139;p14"/>
          <p:cNvSpPr/>
          <p:nvPr/>
        </p:nvSpPr>
        <p:spPr>
          <a:xfrm>
            <a:off x="1297625" y="3711850"/>
            <a:ext cx="41592650" cy="2662575"/>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4800">
                <a:solidFill>
                  <a:schemeClr val="dk1"/>
                </a:solidFill>
                <a:latin typeface="Calibri"/>
                <a:ea typeface="Calibri"/>
                <a:cs typeface="Calibri"/>
                <a:sym typeface="Calibri"/>
              </a:rPr>
              <a:t>Objective: </a:t>
            </a:r>
            <a:r>
              <a:rPr lang="en-US" sz="4800">
                <a:solidFill>
                  <a:schemeClr val="dk1"/>
                </a:solidFill>
                <a:latin typeface="Calibri"/>
                <a:ea typeface="Calibri"/>
                <a:cs typeface="Calibri"/>
                <a:sym typeface="Calibri"/>
              </a:rPr>
              <a:t>Our team built four wireless, battery powered devices to monitor elevated quantities of CO</a:t>
            </a:r>
            <a:r>
              <a:rPr baseline="-25000" lang="en-US" sz="4800">
                <a:solidFill>
                  <a:schemeClr val="dk1"/>
                </a:solidFill>
                <a:latin typeface="Calibri"/>
                <a:ea typeface="Calibri"/>
                <a:cs typeface="Calibri"/>
                <a:sym typeface="Calibri"/>
              </a:rPr>
              <a:t>2 </a:t>
            </a:r>
            <a:r>
              <a:rPr lang="en-US" sz="4800">
                <a:solidFill>
                  <a:schemeClr val="dk1"/>
                </a:solidFill>
                <a:latin typeface="Calibri"/>
                <a:ea typeface="Calibri"/>
                <a:cs typeface="Calibri"/>
                <a:sym typeface="Calibri"/>
              </a:rPr>
              <a:t>(Carbon Dioxide) and PM 2.5 (Particulate Matter) as well as air speed utilizing commercial off-shelf components and open-source software for easy replication.</a:t>
            </a:r>
            <a:endParaRPr i="0" sz="4800" u="none" cap="none" strike="noStrike">
              <a:solidFill>
                <a:srgbClr val="000000"/>
              </a:solidFill>
              <a:latin typeface="Calibri"/>
              <a:ea typeface="Calibri"/>
              <a:cs typeface="Calibri"/>
              <a:sym typeface="Calibri"/>
            </a:endParaRPr>
          </a:p>
        </p:txBody>
      </p:sp>
      <p:sp>
        <p:nvSpPr>
          <p:cNvPr id="140" name="Google Shape;140;p14"/>
          <p:cNvSpPr txBox="1"/>
          <p:nvPr/>
        </p:nvSpPr>
        <p:spPr>
          <a:xfrm>
            <a:off x="1650088" y="393075"/>
            <a:ext cx="43891200" cy="2806500"/>
          </a:xfrm>
          <a:prstGeom prst="rect">
            <a:avLst/>
          </a:prstGeom>
          <a:noFill/>
          <a:ln>
            <a:noFill/>
          </a:ln>
        </p:spPr>
        <p:txBody>
          <a:bodyPr anchorCtr="0" anchor="t" bIns="219350" lIns="438850" spcFirstLastPara="1" rIns="438850" wrap="square" tIns="219350">
            <a:noAutofit/>
          </a:bodyPr>
          <a:lstStyle/>
          <a:p>
            <a:pPr indent="0" lvl="0" marL="0" marR="0" rtl="0" algn="l">
              <a:lnSpc>
                <a:spcPct val="100000"/>
              </a:lnSpc>
              <a:spcBef>
                <a:spcPts val="0"/>
              </a:spcBef>
              <a:spcAft>
                <a:spcPts val="0"/>
              </a:spcAft>
              <a:buClr>
                <a:schemeClr val="dk1"/>
              </a:buClr>
              <a:buSzPts val="1100"/>
              <a:buFont typeface="Arial"/>
              <a:buNone/>
            </a:pPr>
            <a:r>
              <a:rPr lang="en-US" sz="12000">
                <a:solidFill>
                  <a:schemeClr val="dk1"/>
                </a:solidFill>
                <a:latin typeface="Oswald"/>
                <a:ea typeface="Oswald"/>
                <a:cs typeface="Oswald"/>
                <a:sym typeface="Oswald"/>
              </a:rPr>
              <a:t>Open-Source Wireless Sensor System For Indoor Air Quality Monitoring</a:t>
            </a:r>
            <a:endParaRPr sz="12000">
              <a:solidFill>
                <a:schemeClr val="dk1"/>
              </a:solidFill>
              <a:latin typeface="Oswald"/>
              <a:ea typeface="Oswald"/>
              <a:cs typeface="Oswald"/>
              <a:sym typeface="Oswald"/>
            </a:endParaRPr>
          </a:p>
        </p:txBody>
      </p:sp>
      <p:sp>
        <p:nvSpPr>
          <p:cNvPr id="141" name="Google Shape;141;p14"/>
          <p:cNvSpPr txBox="1"/>
          <p:nvPr/>
        </p:nvSpPr>
        <p:spPr>
          <a:xfrm>
            <a:off x="311825" y="2330625"/>
            <a:ext cx="43239900" cy="951600"/>
          </a:xfrm>
          <a:prstGeom prst="rect">
            <a:avLst/>
          </a:prstGeom>
          <a:noFill/>
          <a:ln>
            <a:noFill/>
          </a:ln>
        </p:spPr>
        <p:txBody>
          <a:bodyPr anchorCtr="0" anchor="ctr" bIns="438850" lIns="438850" spcFirstLastPara="1" rIns="438850" wrap="square" tIns="438850">
            <a:noAutofit/>
          </a:bodyPr>
          <a:lstStyle/>
          <a:p>
            <a:pPr indent="0" lvl="0" marL="0" marR="0" rtl="0" algn="ctr">
              <a:lnSpc>
                <a:spcPct val="100000"/>
              </a:lnSpc>
              <a:spcBef>
                <a:spcPts val="0"/>
              </a:spcBef>
              <a:spcAft>
                <a:spcPts val="0"/>
              </a:spcAft>
              <a:buClr>
                <a:srgbClr val="CCCCCC"/>
              </a:buClr>
              <a:buSzPts val="750"/>
              <a:buFont typeface="Arial"/>
              <a:buNone/>
            </a:pPr>
            <a:r>
              <a:rPr b="0" i="0" lang="en-US" sz="3600" u="none" cap="none" strike="noStrike">
                <a:solidFill>
                  <a:schemeClr val="dk1"/>
                </a:solidFill>
                <a:latin typeface="Oswald"/>
                <a:ea typeface="Oswald"/>
                <a:cs typeface="Oswald"/>
                <a:sym typeface="Oswald"/>
              </a:rPr>
              <a:t>Team: </a:t>
            </a:r>
            <a:r>
              <a:rPr lang="en-US" sz="3600">
                <a:solidFill>
                  <a:schemeClr val="dk1"/>
                </a:solidFill>
                <a:latin typeface="Oswald"/>
                <a:ea typeface="Oswald"/>
                <a:cs typeface="Oswald"/>
                <a:sym typeface="Oswald"/>
              </a:rPr>
              <a:t>Adam A. Dezay, Brandon P. Hippe, Manuel A. Garcia, Mercedes C. Newton</a:t>
            </a:r>
            <a:r>
              <a:rPr b="0" i="0" lang="en-US" sz="3600" u="none" cap="none" strike="noStrike">
                <a:solidFill>
                  <a:schemeClr val="dk1"/>
                </a:solidFill>
                <a:latin typeface="Oswald"/>
                <a:ea typeface="Oswald"/>
                <a:cs typeface="Oswald"/>
                <a:sym typeface="Oswald"/>
              </a:rPr>
              <a:t>			Faculty Advisor: </a:t>
            </a:r>
            <a:r>
              <a:rPr lang="en-US" sz="3600">
                <a:solidFill>
                  <a:schemeClr val="dk1"/>
                </a:solidFill>
                <a:latin typeface="Oswald"/>
                <a:ea typeface="Oswald"/>
                <a:cs typeface="Oswald"/>
                <a:sym typeface="Oswald"/>
              </a:rPr>
              <a:t>John M. Acken</a:t>
            </a:r>
            <a:r>
              <a:rPr b="0" i="0" lang="en-US" sz="3600" u="none" cap="none" strike="noStrike">
                <a:solidFill>
                  <a:schemeClr val="dk1"/>
                </a:solidFill>
                <a:latin typeface="Oswald"/>
                <a:ea typeface="Oswald"/>
                <a:cs typeface="Oswald"/>
                <a:sym typeface="Oswald"/>
              </a:rPr>
              <a:t>			Industry Sponsor: </a:t>
            </a:r>
            <a:r>
              <a:rPr lang="en-US" sz="3600">
                <a:solidFill>
                  <a:schemeClr val="dk1"/>
                </a:solidFill>
                <a:latin typeface="Oswald"/>
                <a:ea typeface="Oswald"/>
                <a:cs typeface="Oswald"/>
                <a:sym typeface="Oswald"/>
              </a:rPr>
              <a:t>David C Burnett</a:t>
            </a:r>
            <a:endParaRPr b="0" i="0" sz="3600" u="none" cap="none" strike="noStrike">
              <a:solidFill>
                <a:schemeClr val="dk1"/>
              </a:solidFill>
              <a:latin typeface="Oswald"/>
              <a:ea typeface="Oswald"/>
              <a:cs typeface="Oswald"/>
              <a:sym typeface="Oswald"/>
            </a:endParaRPr>
          </a:p>
        </p:txBody>
      </p:sp>
      <p:sp>
        <p:nvSpPr>
          <p:cNvPr id="142" name="Google Shape;142;p14"/>
          <p:cNvSpPr/>
          <p:nvPr/>
        </p:nvSpPr>
        <p:spPr>
          <a:xfrm>
            <a:off x="1297625" y="7320300"/>
            <a:ext cx="13913125" cy="5324175"/>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4"/>
          <p:cNvSpPr txBox="1"/>
          <p:nvPr/>
        </p:nvSpPr>
        <p:spPr>
          <a:xfrm>
            <a:off x="1385450" y="6689575"/>
            <a:ext cx="13825200" cy="15936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0"/>
              </a:spcBef>
              <a:spcAft>
                <a:spcPts val="0"/>
              </a:spcAft>
              <a:buClr>
                <a:schemeClr val="lt1"/>
              </a:buClr>
              <a:buSzPts val="1500"/>
              <a:buFont typeface="Arial"/>
              <a:buNone/>
            </a:pPr>
            <a:r>
              <a:t/>
            </a:r>
            <a:endParaRPr b="1" i="0" sz="1400" u="none" cap="none" strike="noStrike">
              <a:solidFill>
                <a:schemeClr val="dk1"/>
              </a:solidFill>
            </a:endParaRPr>
          </a:p>
          <a:p>
            <a:pPr indent="0" lvl="0" marL="0" marR="0" rtl="0" algn="l">
              <a:lnSpc>
                <a:spcPct val="100000"/>
              </a:lnSpc>
              <a:spcBef>
                <a:spcPts val="1000"/>
              </a:spcBef>
              <a:spcAft>
                <a:spcPts val="0"/>
              </a:spcAft>
              <a:buNone/>
            </a:pPr>
            <a:r>
              <a:rPr b="1" lang="en-US" sz="6000">
                <a:solidFill>
                  <a:schemeClr val="dk1"/>
                </a:solidFill>
              </a:rPr>
              <a:t>Air Quality</a:t>
            </a:r>
            <a:endParaRPr b="1" i="0" sz="6000" u="none" cap="none" strike="noStrike">
              <a:solidFill>
                <a:schemeClr val="dk1"/>
              </a:solidFill>
            </a:endParaRPr>
          </a:p>
        </p:txBody>
      </p:sp>
      <p:sp>
        <p:nvSpPr>
          <p:cNvPr id="144" name="Google Shape;144;p14"/>
          <p:cNvSpPr/>
          <p:nvPr/>
        </p:nvSpPr>
        <p:spPr>
          <a:xfrm>
            <a:off x="20136675" y="11681850"/>
            <a:ext cx="18940075" cy="6798350"/>
          </a:xfrm>
          <a:prstGeom prst="flowChartProcess">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4"/>
          <p:cNvSpPr txBox="1"/>
          <p:nvPr/>
        </p:nvSpPr>
        <p:spPr>
          <a:xfrm>
            <a:off x="16054300" y="3682000"/>
            <a:ext cx="14030400" cy="554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400"/>
          </a:p>
        </p:txBody>
      </p:sp>
      <p:sp>
        <p:nvSpPr>
          <p:cNvPr id="146" name="Google Shape;146;p14"/>
          <p:cNvSpPr txBox="1"/>
          <p:nvPr/>
        </p:nvSpPr>
        <p:spPr>
          <a:xfrm>
            <a:off x="9126963" y="24439088"/>
            <a:ext cx="5543700" cy="4311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Clr>
                <a:schemeClr val="dk1"/>
              </a:buClr>
              <a:buSzPts val="1100"/>
              <a:buFont typeface="Arial"/>
              <a:buNone/>
            </a:pPr>
            <a:r>
              <a:t/>
            </a:r>
            <a:endParaRPr sz="1600">
              <a:latin typeface="Calibri"/>
              <a:ea typeface="Calibri"/>
              <a:cs typeface="Calibri"/>
              <a:sym typeface="Calibri"/>
            </a:endParaRPr>
          </a:p>
        </p:txBody>
      </p:sp>
      <p:sp>
        <p:nvSpPr>
          <p:cNvPr id="147" name="Google Shape;147;p14"/>
          <p:cNvSpPr/>
          <p:nvPr/>
        </p:nvSpPr>
        <p:spPr>
          <a:xfrm>
            <a:off x="1341500" y="19667450"/>
            <a:ext cx="13913125" cy="10026925"/>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8" name="Google Shape;148;p14"/>
          <p:cNvPicPr preferRelativeResize="0"/>
          <p:nvPr/>
        </p:nvPicPr>
        <p:blipFill>
          <a:blip r:embed="rId3">
            <a:alphaModFix/>
          </a:blip>
          <a:stretch>
            <a:fillRect/>
          </a:stretch>
        </p:blipFill>
        <p:spPr>
          <a:xfrm>
            <a:off x="29816975" y="29415213"/>
            <a:ext cx="13073305" cy="4157325"/>
          </a:xfrm>
          <a:prstGeom prst="rect">
            <a:avLst/>
          </a:prstGeom>
          <a:noFill/>
          <a:ln>
            <a:noFill/>
          </a:ln>
        </p:spPr>
      </p:pic>
      <p:sp>
        <p:nvSpPr>
          <p:cNvPr id="149" name="Google Shape;149;p14"/>
          <p:cNvSpPr txBox="1"/>
          <p:nvPr/>
        </p:nvSpPr>
        <p:spPr>
          <a:xfrm>
            <a:off x="1646925" y="19787425"/>
            <a:ext cx="10550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latin typeface="Calibri"/>
                <a:ea typeface="Calibri"/>
                <a:cs typeface="Calibri"/>
                <a:sym typeface="Calibri"/>
              </a:rPr>
              <a:t>Design</a:t>
            </a:r>
            <a:endParaRPr b="1" sz="6000">
              <a:latin typeface="Calibri"/>
              <a:ea typeface="Calibri"/>
              <a:cs typeface="Calibri"/>
              <a:sym typeface="Calibri"/>
            </a:endParaRPr>
          </a:p>
        </p:txBody>
      </p:sp>
      <p:pic>
        <p:nvPicPr>
          <p:cNvPr id="150" name="Google Shape;150;p14"/>
          <p:cNvPicPr preferRelativeResize="0"/>
          <p:nvPr/>
        </p:nvPicPr>
        <p:blipFill rotWithShape="1">
          <a:blip r:embed="rId4">
            <a:alphaModFix/>
          </a:blip>
          <a:srcRect b="4003" l="0" r="1729" t="0"/>
          <a:stretch/>
        </p:blipFill>
        <p:spPr>
          <a:xfrm>
            <a:off x="1646925" y="21007675"/>
            <a:ext cx="6774299" cy="4137342"/>
          </a:xfrm>
          <a:prstGeom prst="rect">
            <a:avLst/>
          </a:prstGeom>
          <a:noFill/>
          <a:ln>
            <a:noFill/>
          </a:ln>
        </p:spPr>
      </p:pic>
      <p:pic>
        <p:nvPicPr>
          <p:cNvPr id="151" name="Google Shape;151;p14"/>
          <p:cNvPicPr preferRelativeResize="0"/>
          <p:nvPr/>
        </p:nvPicPr>
        <p:blipFill rotWithShape="1">
          <a:blip r:embed="rId5">
            <a:alphaModFix/>
          </a:blip>
          <a:srcRect b="2399" l="2324" r="0" t="2389"/>
          <a:stretch/>
        </p:blipFill>
        <p:spPr>
          <a:xfrm>
            <a:off x="8421225" y="20084925"/>
            <a:ext cx="6616800" cy="5083800"/>
          </a:xfrm>
          <a:prstGeom prst="rect">
            <a:avLst/>
          </a:prstGeom>
          <a:noFill/>
          <a:ln>
            <a:noFill/>
          </a:ln>
        </p:spPr>
      </p:pic>
      <p:sp>
        <p:nvSpPr>
          <p:cNvPr id="152" name="Google Shape;152;p14"/>
          <p:cNvSpPr txBox="1"/>
          <p:nvPr/>
        </p:nvSpPr>
        <p:spPr>
          <a:xfrm>
            <a:off x="7896525" y="19787425"/>
            <a:ext cx="677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53" name="Google Shape;153;p14"/>
          <p:cNvSpPr txBox="1"/>
          <p:nvPr/>
        </p:nvSpPr>
        <p:spPr>
          <a:xfrm>
            <a:off x="1646913" y="25366313"/>
            <a:ext cx="13302300" cy="387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Our major focuses when designing this sensor system were creating modules that were power efficient, accurate and affordable. With this in mind we decided to use the Senserion SPS30 PM2.5 sensor and the Senserion SPG30 CO2 sensor. We attempted to design an ultrasonic anemometer, as it would be far less power hungry, but ultimately we were unable to salvage this idea and pivoted to utilizing the Wind Sensor Rev. C Hot wire Anemometer. This anemometer consumes alot of power and also produces alot of heat, which made implementing it challenging. We developed one unit with the hot wire anemometer and three units without anemometers.</a:t>
            </a:r>
            <a:endParaRPr sz="3000">
              <a:latin typeface="Calibri"/>
              <a:ea typeface="Calibri"/>
              <a:cs typeface="Calibri"/>
              <a:sym typeface="Calibri"/>
            </a:endParaRPr>
          </a:p>
        </p:txBody>
      </p:sp>
      <p:sp>
        <p:nvSpPr>
          <p:cNvPr id="154" name="Google Shape;154;p14"/>
          <p:cNvSpPr txBox="1"/>
          <p:nvPr/>
        </p:nvSpPr>
        <p:spPr>
          <a:xfrm>
            <a:off x="16013900" y="7858125"/>
            <a:ext cx="10550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latin typeface="Calibri"/>
                <a:ea typeface="Calibri"/>
                <a:cs typeface="Calibri"/>
                <a:sym typeface="Calibri"/>
              </a:rPr>
              <a:t>Power Dsign</a:t>
            </a:r>
            <a:endParaRPr b="1" sz="6000">
              <a:latin typeface="Calibri"/>
              <a:ea typeface="Calibri"/>
              <a:cs typeface="Calibri"/>
              <a:sym typeface="Calibri"/>
            </a:endParaRPr>
          </a:p>
        </p:txBody>
      </p:sp>
      <p:sp>
        <p:nvSpPr>
          <p:cNvPr id="155" name="Google Shape;155;p14"/>
          <p:cNvSpPr/>
          <p:nvPr/>
        </p:nvSpPr>
        <p:spPr>
          <a:xfrm>
            <a:off x="21052525" y="13335000"/>
            <a:ext cx="172182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3000">
                <a:solidFill>
                  <a:schemeClr val="dk1"/>
                </a:solidFill>
              </a:rPr>
              <a:t> </a:t>
            </a:r>
            <a:r>
              <a:rPr lang="en-US" sz="3000">
                <a:solidFill>
                  <a:schemeClr val="dk1"/>
                </a:solidFill>
              </a:rPr>
              <a:t>Node 1</a:t>
            </a:r>
            <a:endParaRPr sz="3000">
              <a:solidFill>
                <a:schemeClr val="dk1"/>
              </a:solidFill>
            </a:endParaRPr>
          </a:p>
        </p:txBody>
      </p:sp>
      <p:sp>
        <p:nvSpPr>
          <p:cNvPr id="156" name="Google Shape;156;p14"/>
          <p:cNvSpPr/>
          <p:nvPr/>
        </p:nvSpPr>
        <p:spPr>
          <a:xfrm>
            <a:off x="23109900" y="13335000"/>
            <a:ext cx="172182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3000">
                <a:solidFill>
                  <a:schemeClr val="dk1"/>
                </a:solidFill>
              </a:rPr>
              <a:t> Node 2</a:t>
            </a:r>
            <a:endParaRPr sz="3000">
              <a:solidFill>
                <a:schemeClr val="dk1"/>
              </a:solidFill>
            </a:endParaRPr>
          </a:p>
        </p:txBody>
      </p:sp>
      <p:sp>
        <p:nvSpPr>
          <p:cNvPr id="157" name="Google Shape;157;p14"/>
          <p:cNvSpPr/>
          <p:nvPr/>
        </p:nvSpPr>
        <p:spPr>
          <a:xfrm>
            <a:off x="25167275" y="13335000"/>
            <a:ext cx="172182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3000">
                <a:solidFill>
                  <a:schemeClr val="dk1"/>
                </a:solidFill>
              </a:rPr>
              <a:t> Node 3</a:t>
            </a:r>
            <a:endParaRPr sz="3000">
              <a:solidFill>
                <a:schemeClr val="dk1"/>
              </a:solidFill>
            </a:endParaRPr>
          </a:p>
        </p:txBody>
      </p:sp>
      <p:sp>
        <p:nvSpPr>
          <p:cNvPr id="158" name="Google Shape;158;p14"/>
          <p:cNvSpPr/>
          <p:nvPr/>
        </p:nvSpPr>
        <p:spPr>
          <a:xfrm>
            <a:off x="27224650" y="13335000"/>
            <a:ext cx="172182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3000">
                <a:solidFill>
                  <a:schemeClr val="dk1"/>
                </a:solidFill>
              </a:rPr>
              <a:t> Node 4</a:t>
            </a:r>
            <a:endParaRPr sz="3000">
              <a:solidFill>
                <a:schemeClr val="dk1"/>
              </a:solidFill>
            </a:endParaRPr>
          </a:p>
        </p:txBody>
      </p:sp>
      <p:sp>
        <p:nvSpPr>
          <p:cNvPr id="159" name="Google Shape;159;p14"/>
          <p:cNvSpPr/>
          <p:nvPr/>
        </p:nvSpPr>
        <p:spPr>
          <a:xfrm>
            <a:off x="23336275" y="16488213"/>
            <a:ext cx="340702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3000">
                <a:solidFill>
                  <a:schemeClr val="dk1"/>
                </a:solidFill>
              </a:rPr>
              <a:t>Monitoring Station</a:t>
            </a:r>
            <a:endParaRPr sz="3000">
              <a:solidFill>
                <a:schemeClr val="dk1"/>
              </a:solidFill>
            </a:endParaRPr>
          </a:p>
        </p:txBody>
      </p:sp>
      <p:cxnSp>
        <p:nvCxnSpPr>
          <p:cNvPr id="160" name="Google Shape;160;p14"/>
          <p:cNvCxnSpPr>
            <a:stCxn id="155" idx="2"/>
          </p:cNvCxnSpPr>
          <p:nvPr/>
        </p:nvCxnSpPr>
        <p:spPr>
          <a:xfrm>
            <a:off x="21913437" y="14928600"/>
            <a:ext cx="1679100" cy="1483800"/>
          </a:xfrm>
          <a:prstGeom prst="straightConnector1">
            <a:avLst/>
          </a:prstGeom>
          <a:noFill/>
          <a:ln cap="flat" cmpd="sng" w="38100">
            <a:solidFill>
              <a:schemeClr val="dk1"/>
            </a:solidFill>
            <a:prstDash val="solid"/>
            <a:round/>
            <a:headEnd len="med" w="med" type="none"/>
            <a:tailEnd len="med" w="med" type="triangle"/>
          </a:ln>
        </p:spPr>
      </p:cxnSp>
      <p:cxnSp>
        <p:nvCxnSpPr>
          <p:cNvPr id="161" name="Google Shape;161;p14"/>
          <p:cNvCxnSpPr>
            <a:stCxn id="158" idx="2"/>
          </p:cNvCxnSpPr>
          <p:nvPr/>
        </p:nvCxnSpPr>
        <p:spPr>
          <a:xfrm flipH="1">
            <a:off x="26468562" y="14928600"/>
            <a:ext cx="1617000" cy="1483800"/>
          </a:xfrm>
          <a:prstGeom prst="straightConnector1">
            <a:avLst/>
          </a:prstGeom>
          <a:noFill/>
          <a:ln cap="flat" cmpd="sng" w="38100">
            <a:solidFill>
              <a:schemeClr val="dk1"/>
            </a:solidFill>
            <a:prstDash val="solid"/>
            <a:round/>
            <a:headEnd len="med" w="med" type="none"/>
            <a:tailEnd len="med" w="med" type="triangle"/>
          </a:ln>
        </p:spPr>
      </p:cxnSp>
      <p:cxnSp>
        <p:nvCxnSpPr>
          <p:cNvPr id="162" name="Google Shape;162;p14"/>
          <p:cNvCxnSpPr>
            <a:stCxn id="156" idx="2"/>
          </p:cNvCxnSpPr>
          <p:nvPr/>
        </p:nvCxnSpPr>
        <p:spPr>
          <a:xfrm>
            <a:off x="23970812" y="14928600"/>
            <a:ext cx="647700" cy="1428900"/>
          </a:xfrm>
          <a:prstGeom prst="straightConnector1">
            <a:avLst/>
          </a:prstGeom>
          <a:noFill/>
          <a:ln cap="flat" cmpd="sng" w="38100">
            <a:solidFill>
              <a:schemeClr val="dk1"/>
            </a:solidFill>
            <a:prstDash val="solid"/>
            <a:round/>
            <a:headEnd len="med" w="med" type="none"/>
            <a:tailEnd len="med" w="med" type="triangle"/>
          </a:ln>
        </p:spPr>
      </p:cxnSp>
      <p:cxnSp>
        <p:nvCxnSpPr>
          <p:cNvPr id="163" name="Google Shape;163;p14"/>
          <p:cNvCxnSpPr>
            <a:stCxn id="157" idx="2"/>
          </p:cNvCxnSpPr>
          <p:nvPr/>
        </p:nvCxnSpPr>
        <p:spPr>
          <a:xfrm flipH="1">
            <a:off x="25442587" y="14928600"/>
            <a:ext cx="585600" cy="1428900"/>
          </a:xfrm>
          <a:prstGeom prst="straightConnector1">
            <a:avLst/>
          </a:prstGeom>
          <a:noFill/>
          <a:ln cap="flat" cmpd="sng" w="38100">
            <a:solidFill>
              <a:schemeClr val="dk1"/>
            </a:solidFill>
            <a:prstDash val="solid"/>
            <a:round/>
            <a:headEnd len="med" w="med" type="none"/>
            <a:tailEnd len="med" w="med" type="triangle"/>
          </a:ln>
        </p:spPr>
      </p:cxnSp>
      <p:sp>
        <p:nvSpPr>
          <p:cNvPr id="164" name="Google Shape;164;p14"/>
          <p:cNvSpPr/>
          <p:nvPr/>
        </p:nvSpPr>
        <p:spPr>
          <a:xfrm>
            <a:off x="32880100" y="14284225"/>
            <a:ext cx="172182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3000">
                <a:solidFill>
                  <a:schemeClr val="dk1"/>
                </a:solidFill>
              </a:rPr>
              <a:t>MSP430</a:t>
            </a:r>
            <a:endParaRPr sz="3000">
              <a:solidFill>
                <a:schemeClr val="dk1"/>
              </a:solidFill>
            </a:endParaRPr>
          </a:p>
        </p:txBody>
      </p:sp>
      <p:sp>
        <p:nvSpPr>
          <p:cNvPr id="165" name="Google Shape;165;p14"/>
          <p:cNvSpPr/>
          <p:nvPr/>
        </p:nvSpPr>
        <p:spPr>
          <a:xfrm>
            <a:off x="31638450" y="16488225"/>
            <a:ext cx="172182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3000">
                <a:solidFill>
                  <a:schemeClr val="dk1"/>
                </a:solidFill>
              </a:rPr>
              <a:t>PM</a:t>
            </a:r>
            <a:r>
              <a:rPr lang="en-US" sz="3000">
                <a:solidFill>
                  <a:schemeClr val="dk1"/>
                </a:solidFill>
              </a:rPr>
              <a:t>2.5</a:t>
            </a:r>
            <a:r>
              <a:rPr lang="en-US" sz="3000">
                <a:solidFill>
                  <a:schemeClr val="dk1"/>
                </a:solidFill>
              </a:rPr>
              <a:t> Sensor (SPS30)</a:t>
            </a:r>
            <a:endParaRPr sz="3000">
              <a:solidFill>
                <a:schemeClr val="dk1"/>
              </a:solidFill>
            </a:endParaRPr>
          </a:p>
        </p:txBody>
      </p:sp>
      <p:sp>
        <p:nvSpPr>
          <p:cNvPr id="166" name="Google Shape;166;p14"/>
          <p:cNvSpPr/>
          <p:nvPr/>
        </p:nvSpPr>
        <p:spPr>
          <a:xfrm>
            <a:off x="29713488" y="14284225"/>
            <a:ext cx="239957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3000">
                <a:solidFill>
                  <a:schemeClr val="dk1"/>
                </a:solidFill>
              </a:rPr>
              <a:t>Hot wire anemometer</a:t>
            </a:r>
            <a:endParaRPr sz="3000">
              <a:solidFill>
                <a:schemeClr val="dk1"/>
              </a:solidFill>
            </a:endParaRPr>
          </a:p>
        </p:txBody>
      </p:sp>
      <p:sp>
        <p:nvSpPr>
          <p:cNvPr id="167" name="Google Shape;167;p14"/>
          <p:cNvSpPr/>
          <p:nvPr/>
        </p:nvSpPr>
        <p:spPr>
          <a:xfrm>
            <a:off x="35363425" y="14284225"/>
            <a:ext cx="239957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3000">
                <a:solidFill>
                  <a:schemeClr val="dk1"/>
                </a:solidFill>
              </a:rPr>
              <a:t>Four 18650 battery cells</a:t>
            </a:r>
            <a:endParaRPr sz="3000">
              <a:solidFill>
                <a:schemeClr val="dk1"/>
              </a:solidFill>
            </a:endParaRPr>
          </a:p>
        </p:txBody>
      </p:sp>
      <p:sp>
        <p:nvSpPr>
          <p:cNvPr id="168" name="Google Shape;168;p14"/>
          <p:cNvSpPr/>
          <p:nvPr/>
        </p:nvSpPr>
        <p:spPr>
          <a:xfrm>
            <a:off x="32880100" y="11970350"/>
            <a:ext cx="172182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3000">
                <a:solidFill>
                  <a:schemeClr val="dk1"/>
                </a:solidFill>
              </a:rPr>
              <a:t>Smart</a:t>
            </a:r>
            <a:r>
              <a:rPr lang="en-US" sz="3000">
                <a:solidFill>
                  <a:schemeClr val="dk1"/>
                </a:solidFill>
              </a:rPr>
              <a:t> </a:t>
            </a:r>
            <a:r>
              <a:rPr lang="en-US" sz="3000">
                <a:solidFill>
                  <a:schemeClr val="dk1"/>
                </a:solidFill>
              </a:rPr>
              <a:t>Mesh</a:t>
            </a:r>
            <a:endParaRPr sz="3000">
              <a:solidFill>
                <a:schemeClr val="dk1"/>
              </a:solidFill>
            </a:endParaRPr>
          </a:p>
        </p:txBody>
      </p:sp>
      <p:sp>
        <p:nvSpPr>
          <p:cNvPr id="169" name="Google Shape;169;p14"/>
          <p:cNvSpPr/>
          <p:nvPr/>
        </p:nvSpPr>
        <p:spPr>
          <a:xfrm>
            <a:off x="34121762" y="16488225"/>
            <a:ext cx="1721825" cy="1593600"/>
          </a:xfrm>
          <a:prstGeom prst="flowChartProcess">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3000">
                <a:solidFill>
                  <a:schemeClr val="dk1"/>
                </a:solidFill>
              </a:rPr>
              <a:t>CO</a:t>
            </a:r>
            <a:r>
              <a:rPr baseline="-25000" lang="en-US" sz="3000">
                <a:solidFill>
                  <a:schemeClr val="dk1"/>
                </a:solidFill>
              </a:rPr>
              <a:t>2</a:t>
            </a:r>
            <a:r>
              <a:rPr lang="en-US" sz="3000">
                <a:solidFill>
                  <a:schemeClr val="dk1"/>
                </a:solidFill>
              </a:rPr>
              <a:t> Sensor (SGP30)</a:t>
            </a:r>
            <a:endParaRPr sz="3000">
              <a:solidFill>
                <a:schemeClr val="dk1"/>
              </a:solidFill>
            </a:endParaRPr>
          </a:p>
        </p:txBody>
      </p:sp>
      <p:cxnSp>
        <p:nvCxnSpPr>
          <p:cNvPr id="170" name="Google Shape;170;p14"/>
          <p:cNvCxnSpPr>
            <a:stCxn id="166" idx="3"/>
            <a:endCxn id="164" idx="1"/>
          </p:cNvCxnSpPr>
          <p:nvPr/>
        </p:nvCxnSpPr>
        <p:spPr>
          <a:xfrm>
            <a:off x="32113063" y="15081025"/>
            <a:ext cx="767100" cy="0"/>
          </a:xfrm>
          <a:prstGeom prst="straightConnector1">
            <a:avLst/>
          </a:prstGeom>
          <a:noFill/>
          <a:ln cap="flat" cmpd="sng" w="38100">
            <a:solidFill>
              <a:schemeClr val="dk1"/>
            </a:solidFill>
            <a:prstDash val="solid"/>
            <a:round/>
            <a:headEnd len="med" w="med" type="none"/>
            <a:tailEnd len="med" w="med" type="triangle"/>
          </a:ln>
        </p:spPr>
      </p:cxnSp>
      <p:cxnSp>
        <p:nvCxnSpPr>
          <p:cNvPr id="171" name="Google Shape;171;p14"/>
          <p:cNvCxnSpPr>
            <a:stCxn id="167" idx="1"/>
            <a:endCxn id="164" idx="3"/>
          </p:cNvCxnSpPr>
          <p:nvPr/>
        </p:nvCxnSpPr>
        <p:spPr>
          <a:xfrm rot="10800000">
            <a:off x="34602025" y="15081025"/>
            <a:ext cx="761400" cy="0"/>
          </a:xfrm>
          <a:prstGeom prst="straightConnector1">
            <a:avLst/>
          </a:prstGeom>
          <a:noFill/>
          <a:ln cap="flat" cmpd="sng" w="38100">
            <a:solidFill>
              <a:schemeClr val="dk1"/>
            </a:solidFill>
            <a:prstDash val="solid"/>
            <a:round/>
            <a:headEnd len="med" w="med" type="none"/>
            <a:tailEnd len="med" w="med" type="triangle"/>
          </a:ln>
        </p:spPr>
      </p:cxnSp>
      <p:cxnSp>
        <p:nvCxnSpPr>
          <p:cNvPr id="172" name="Google Shape;172;p14"/>
          <p:cNvCxnSpPr>
            <a:stCxn id="169" idx="0"/>
          </p:cNvCxnSpPr>
          <p:nvPr/>
        </p:nvCxnSpPr>
        <p:spPr>
          <a:xfrm rot="10800000">
            <a:off x="34143575" y="16024125"/>
            <a:ext cx="839100" cy="464100"/>
          </a:xfrm>
          <a:prstGeom prst="straightConnector1">
            <a:avLst/>
          </a:prstGeom>
          <a:noFill/>
          <a:ln cap="flat" cmpd="sng" w="38100">
            <a:solidFill>
              <a:schemeClr val="dk1"/>
            </a:solidFill>
            <a:prstDash val="solid"/>
            <a:round/>
            <a:headEnd len="med" w="med" type="none"/>
            <a:tailEnd len="med" w="med" type="triangle"/>
          </a:ln>
        </p:spPr>
      </p:cxnSp>
      <p:cxnSp>
        <p:nvCxnSpPr>
          <p:cNvPr id="173" name="Google Shape;173;p14"/>
          <p:cNvCxnSpPr>
            <a:stCxn id="165" idx="0"/>
          </p:cNvCxnSpPr>
          <p:nvPr/>
        </p:nvCxnSpPr>
        <p:spPr>
          <a:xfrm flipH="1" rot="10800000">
            <a:off x="32499362" y="16024125"/>
            <a:ext cx="728100" cy="464100"/>
          </a:xfrm>
          <a:prstGeom prst="straightConnector1">
            <a:avLst/>
          </a:prstGeom>
          <a:noFill/>
          <a:ln cap="flat" cmpd="sng" w="38100">
            <a:solidFill>
              <a:schemeClr val="dk1"/>
            </a:solidFill>
            <a:prstDash val="solid"/>
            <a:round/>
            <a:headEnd len="med" w="med" type="none"/>
            <a:tailEnd len="med" w="med" type="triangle"/>
          </a:ln>
        </p:spPr>
      </p:cxnSp>
      <p:pic>
        <p:nvPicPr>
          <p:cNvPr id="174" name="Google Shape;174;p14"/>
          <p:cNvPicPr preferRelativeResize="0"/>
          <p:nvPr/>
        </p:nvPicPr>
        <p:blipFill rotWithShape="1">
          <a:blip r:embed="rId6">
            <a:alphaModFix/>
          </a:blip>
          <a:srcRect b="4818" l="0" r="0" t="3049"/>
          <a:stretch/>
        </p:blipFill>
        <p:spPr>
          <a:xfrm>
            <a:off x="4740025" y="4890623"/>
            <a:ext cx="10321500" cy="11929825"/>
          </a:xfrm>
          <a:prstGeom prst="rect">
            <a:avLst/>
          </a:prstGeom>
          <a:noFill/>
          <a:ln>
            <a:noFill/>
          </a:ln>
        </p:spPr>
      </p:pic>
      <p:pic>
        <p:nvPicPr>
          <p:cNvPr id="175" name="Google Shape;175;p14"/>
          <p:cNvPicPr preferRelativeResize="0"/>
          <p:nvPr/>
        </p:nvPicPr>
        <p:blipFill>
          <a:blip r:embed="rId7">
            <a:alphaModFix/>
          </a:blip>
          <a:stretch>
            <a:fillRect/>
          </a:stretch>
        </p:blipFill>
        <p:spPr>
          <a:xfrm>
            <a:off x="1650100" y="25152350"/>
            <a:ext cx="3347371" cy="4157327"/>
          </a:xfrm>
          <a:prstGeom prst="rect">
            <a:avLst/>
          </a:prstGeom>
          <a:noFill/>
          <a:ln>
            <a:noFill/>
          </a:ln>
        </p:spPr>
      </p:pic>
      <p:sp>
        <p:nvSpPr>
          <p:cNvPr id="176" name="Google Shape;176;p14"/>
          <p:cNvSpPr txBox="1"/>
          <p:nvPr/>
        </p:nvSpPr>
        <p:spPr>
          <a:xfrm>
            <a:off x="9197625" y="8273920"/>
            <a:ext cx="74145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dk1"/>
                </a:solidFill>
                <a:latin typeface="Calibri"/>
                <a:ea typeface="Calibri"/>
                <a:cs typeface="Calibri"/>
                <a:sym typeface="Calibri"/>
              </a:rPr>
              <a:t>We developed one unit with the hot wire anemometer and three units without anemometers.</a:t>
            </a:r>
            <a:r>
              <a:rPr lang="en-US" sz="3000">
                <a:solidFill>
                  <a:schemeClr val="dk1"/>
                </a:solidFill>
                <a:latin typeface="Calibri"/>
                <a:ea typeface="Calibri"/>
                <a:cs typeface="Calibri"/>
                <a:sym typeface="Calibri"/>
              </a:rPr>
              <a:t>Below is a photo of two of our final modes, with the anemometer node pictured on the right and a node without the anemometer to its left.</a:t>
            </a:r>
            <a:endParaRPr/>
          </a:p>
        </p:txBody>
      </p:sp>
      <p:pic>
        <p:nvPicPr>
          <p:cNvPr id="177" name="Google Shape;177;p14"/>
          <p:cNvPicPr preferRelativeResize="0"/>
          <p:nvPr/>
        </p:nvPicPr>
        <p:blipFill>
          <a:blip r:embed="rId8">
            <a:alphaModFix/>
          </a:blip>
          <a:stretch>
            <a:fillRect/>
          </a:stretch>
        </p:blipFill>
        <p:spPr>
          <a:xfrm>
            <a:off x="4072889" y="11862313"/>
            <a:ext cx="8362591" cy="8512251"/>
          </a:xfrm>
          <a:prstGeom prst="rect">
            <a:avLst/>
          </a:prstGeom>
          <a:noFill/>
          <a:ln>
            <a:noFill/>
          </a:ln>
        </p:spPr>
      </p:pic>
      <p:sp>
        <p:nvSpPr>
          <p:cNvPr id="178" name="Google Shape;178;p14"/>
          <p:cNvSpPr txBox="1"/>
          <p:nvPr/>
        </p:nvSpPr>
        <p:spPr>
          <a:xfrm>
            <a:off x="5422275" y="7731675"/>
            <a:ext cx="3000000" cy="434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dk1"/>
                </a:solidFill>
                <a:latin typeface="Calibri"/>
                <a:ea typeface="Calibri"/>
                <a:cs typeface="Calibri"/>
                <a:sym typeface="Calibri"/>
              </a:rPr>
              <a:t>Below is a photo of two of our final modes, with the anemometer node pictured on the right and a node without the anemometer to its left.</a:t>
            </a:r>
            <a:endParaRPr/>
          </a:p>
        </p:txBody>
      </p:sp>
      <p:cxnSp>
        <p:nvCxnSpPr>
          <p:cNvPr id="179" name="Google Shape;179;p14"/>
          <p:cNvCxnSpPr>
            <a:stCxn id="168" idx="2"/>
            <a:endCxn id="164" idx="0"/>
          </p:cNvCxnSpPr>
          <p:nvPr/>
        </p:nvCxnSpPr>
        <p:spPr>
          <a:xfrm>
            <a:off x="33741012" y="13563950"/>
            <a:ext cx="0" cy="720300"/>
          </a:xfrm>
          <a:prstGeom prst="straightConnector1">
            <a:avLst/>
          </a:prstGeom>
          <a:noFill/>
          <a:ln cap="flat" cmpd="sng" w="38100">
            <a:solidFill>
              <a:schemeClr val="dk1"/>
            </a:solidFill>
            <a:prstDash val="solid"/>
            <a:round/>
            <a:headEnd len="med" w="med" type="triangl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5"/>
          <p:cNvSpPr txBox="1"/>
          <p:nvPr>
            <p:ph type="title"/>
          </p:nvPr>
        </p:nvSpPr>
        <p:spPr>
          <a:xfrm>
            <a:off x="3017519" y="1752603"/>
            <a:ext cx="37856100" cy="636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5"/>
          <p:cNvSpPr txBox="1"/>
          <p:nvPr>
            <p:ph idx="1" type="body"/>
          </p:nvPr>
        </p:nvSpPr>
        <p:spPr>
          <a:xfrm>
            <a:off x="3017519" y="8763000"/>
            <a:ext cx="37856100" cy="20886300"/>
          </a:xfrm>
          <a:prstGeom prst="rect">
            <a:avLst/>
          </a:prstGeom>
        </p:spPr>
        <p:txBody>
          <a:bodyPr anchorCtr="0" anchor="t" bIns="91425" lIns="91425" spcFirstLastPara="1" rIns="91425" wrap="square" tIns="91425">
            <a:noAutofit/>
          </a:bodyPr>
          <a:lstStyle/>
          <a:p>
            <a:pPr indent="0" lvl="0" marL="0" rtl="0" algn="l">
              <a:spcBef>
                <a:spcPts val="4800"/>
              </a:spcBef>
              <a:spcAft>
                <a:spcPts val="0"/>
              </a:spcAft>
              <a:buNone/>
            </a:pPr>
            <a:r>
              <a:t/>
            </a:r>
            <a:endParaRPr/>
          </a:p>
        </p:txBody>
      </p:sp>
      <p:pic>
        <p:nvPicPr>
          <p:cNvPr id="187" name="Google Shape;187;p15"/>
          <p:cNvPicPr preferRelativeResize="0"/>
          <p:nvPr/>
        </p:nvPicPr>
        <p:blipFill rotWithShape="1">
          <a:blip r:embed="rId3">
            <a:alphaModFix/>
          </a:blip>
          <a:srcRect b="4818" l="0" r="0" t="3049"/>
          <a:stretch/>
        </p:blipFill>
        <p:spPr>
          <a:xfrm>
            <a:off x="30330375" y="9195300"/>
            <a:ext cx="8266759" cy="9554875"/>
          </a:xfrm>
          <a:prstGeom prst="rect">
            <a:avLst/>
          </a:prstGeom>
          <a:noFill/>
          <a:ln>
            <a:noFill/>
          </a:ln>
        </p:spPr>
      </p:pic>
      <p:pic>
        <p:nvPicPr>
          <p:cNvPr id="188" name="Google Shape;188;p15"/>
          <p:cNvPicPr preferRelativeResize="0"/>
          <p:nvPr/>
        </p:nvPicPr>
        <p:blipFill>
          <a:blip r:embed="rId4">
            <a:alphaModFix/>
          </a:blip>
          <a:stretch>
            <a:fillRect/>
          </a:stretch>
        </p:blipFill>
        <p:spPr>
          <a:xfrm>
            <a:off x="28608914" y="19667449"/>
            <a:ext cx="3893698" cy="4093777"/>
          </a:xfrm>
          <a:prstGeom prst="rect">
            <a:avLst/>
          </a:prstGeom>
          <a:noFill/>
          <a:ln>
            <a:noFill/>
          </a:ln>
        </p:spPr>
      </p:pic>
      <p:pic>
        <p:nvPicPr>
          <p:cNvPr id="189" name="Google Shape;189;p15"/>
          <p:cNvPicPr preferRelativeResize="0"/>
          <p:nvPr/>
        </p:nvPicPr>
        <p:blipFill>
          <a:blip r:embed="rId5">
            <a:alphaModFix/>
          </a:blip>
          <a:stretch>
            <a:fillRect/>
          </a:stretch>
        </p:blipFill>
        <p:spPr>
          <a:xfrm>
            <a:off x="-329725" y="21577800"/>
            <a:ext cx="17286401" cy="115617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6"/>
          <p:cNvSpPr txBox="1"/>
          <p:nvPr>
            <p:ph type="title"/>
          </p:nvPr>
        </p:nvSpPr>
        <p:spPr>
          <a:xfrm>
            <a:off x="3017519" y="1752603"/>
            <a:ext cx="37856100" cy="636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US"/>
              <a:t>DO NOT EDIT FOLLOWING SLIDE</a:t>
            </a:r>
            <a:endParaRPr/>
          </a:p>
        </p:txBody>
      </p:sp>
      <p:sp>
        <p:nvSpPr>
          <p:cNvPr id="196" name="Google Shape;196;p16"/>
          <p:cNvSpPr txBox="1"/>
          <p:nvPr>
            <p:ph idx="1" type="body"/>
          </p:nvPr>
        </p:nvSpPr>
        <p:spPr>
          <a:xfrm>
            <a:off x="3017519" y="8763000"/>
            <a:ext cx="37856100" cy="20886300"/>
          </a:xfrm>
          <a:prstGeom prst="rect">
            <a:avLst/>
          </a:prstGeom>
        </p:spPr>
        <p:txBody>
          <a:bodyPr anchorCtr="0" anchor="t" bIns="91425" lIns="91425" spcFirstLastPara="1" rIns="91425" wrap="square" tIns="91425">
            <a:noAutofit/>
          </a:bodyPr>
          <a:lstStyle/>
          <a:p>
            <a:pPr indent="0" lvl="0" marL="0" rtl="0" algn="l">
              <a:spcBef>
                <a:spcPts val="48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C7089"/>
        </a:solidFill>
      </p:bgPr>
    </p:bg>
    <p:spTree>
      <p:nvGrpSpPr>
        <p:cNvPr id="201" name="Shape 201"/>
        <p:cNvGrpSpPr/>
        <p:nvPr/>
      </p:nvGrpSpPr>
      <p:grpSpPr>
        <a:xfrm>
          <a:off x="0" y="0"/>
          <a:ext cx="0" cy="0"/>
          <a:chOff x="0" y="0"/>
          <a:chExt cx="0" cy="0"/>
        </a:xfrm>
      </p:grpSpPr>
      <p:sp>
        <p:nvSpPr>
          <p:cNvPr id="202" name="Google Shape;202;p17"/>
          <p:cNvSpPr/>
          <p:nvPr/>
        </p:nvSpPr>
        <p:spPr>
          <a:xfrm>
            <a:off x="15064225" y="14820275"/>
            <a:ext cx="12455700" cy="152255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7"/>
          <p:cNvSpPr/>
          <p:nvPr/>
        </p:nvSpPr>
        <p:spPr>
          <a:xfrm>
            <a:off x="15000975" y="5707375"/>
            <a:ext cx="27738100" cy="83896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p:txBody>
      </p:sp>
      <p:sp>
        <p:nvSpPr>
          <p:cNvPr id="204" name="Google Shape;204;p17"/>
          <p:cNvSpPr/>
          <p:nvPr/>
        </p:nvSpPr>
        <p:spPr>
          <a:xfrm>
            <a:off x="949525" y="21299800"/>
            <a:ext cx="13302300" cy="8746025"/>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p:txBody>
      </p:sp>
      <p:sp>
        <p:nvSpPr>
          <p:cNvPr id="205" name="Google Shape;205;p17"/>
          <p:cNvSpPr/>
          <p:nvPr/>
        </p:nvSpPr>
        <p:spPr>
          <a:xfrm>
            <a:off x="1020925" y="393075"/>
            <a:ext cx="41869350" cy="280650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17"/>
          <p:cNvSpPr txBox="1"/>
          <p:nvPr/>
        </p:nvSpPr>
        <p:spPr>
          <a:xfrm>
            <a:off x="228575" y="30333925"/>
            <a:ext cx="43406400" cy="2319900"/>
          </a:xfrm>
          <a:prstGeom prst="rect">
            <a:avLst/>
          </a:prstGeom>
          <a:solidFill>
            <a:srgbClr val="DAF0FF"/>
          </a:solidFill>
          <a:ln>
            <a:noFill/>
          </a:ln>
        </p:spPr>
        <p:txBody>
          <a:bodyPr anchorCtr="0" anchor="ctr" bIns="219350" lIns="438850" spcFirstLastPara="1" rIns="438850" wrap="square" tIns="219350">
            <a:noAutofit/>
          </a:bodyPr>
          <a:lstStyle/>
          <a:p>
            <a:pPr indent="0" lvl="0" marL="0" marR="0" rtl="0" algn="ctr">
              <a:lnSpc>
                <a:spcPct val="100000"/>
              </a:lnSpc>
              <a:spcBef>
                <a:spcPts val="0"/>
              </a:spcBef>
              <a:spcAft>
                <a:spcPts val="0"/>
              </a:spcAft>
              <a:buClr>
                <a:schemeClr val="dk1"/>
              </a:buClr>
              <a:buSzPts val="2150"/>
              <a:buFont typeface="Calibri"/>
              <a:buNone/>
            </a:pPr>
            <a:r>
              <a:rPr b="1" i="0" lang="en-US" sz="7500" u="none" cap="none" strike="noStrike">
                <a:solidFill>
                  <a:schemeClr val="dk1"/>
                </a:solidFill>
              </a:rPr>
              <a:t>Department of Electrical and Computer Engineering</a:t>
            </a:r>
            <a:endParaRPr b="1" i="0" sz="7500" u="none" cap="none" strike="noStrike">
              <a:solidFill>
                <a:schemeClr val="dk1"/>
              </a:solidFill>
            </a:endParaRPr>
          </a:p>
        </p:txBody>
      </p:sp>
      <p:sp>
        <p:nvSpPr>
          <p:cNvPr id="207" name="Google Shape;207;p17"/>
          <p:cNvSpPr/>
          <p:nvPr/>
        </p:nvSpPr>
        <p:spPr>
          <a:xfrm>
            <a:off x="1021075" y="3711850"/>
            <a:ext cx="41869200" cy="159360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4800">
                <a:solidFill>
                  <a:schemeClr val="dk1"/>
                </a:solidFill>
              </a:rPr>
              <a:t>Objective: </a:t>
            </a:r>
            <a:r>
              <a:rPr lang="en-US" sz="4800">
                <a:solidFill>
                  <a:schemeClr val="dk1"/>
                </a:solidFill>
              </a:rPr>
              <a:t>Our team built four wireless, battery powered devices to monitor elevated quantities of CO</a:t>
            </a:r>
            <a:r>
              <a:rPr baseline="-25000" lang="en-US" sz="4800">
                <a:solidFill>
                  <a:schemeClr val="dk1"/>
                </a:solidFill>
              </a:rPr>
              <a:t>2 </a:t>
            </a:r>
            <a:r>
              <a:rPr lang="en-US" sz="4800">
                <a:solidFill>
                  <a:schemeClr val="dk1"/>
                </a:solidFill>
              </a:rPr>
              <a:t>(Carbon Dioxide) and PM</a:t>
            </a:r>
            <a:r>
              <a:rPr baseline="-25000" lang="en-US" sz="4800">
                <a:solidFill>
                  <a:schemeClr val="dk1"/>
                </a:solidFill>
              </a:rPr>
              <a:t>2.5</a:t>
            </a:r>
            <a:r>
              <a:rPr lang="en-US" sz="4800">
                <a:solidFill>
                  <a:schemeClr val="dk1"/>
                </a:solidFill>
              </a:rPr>
              <a:t> (Particulate Matter) as well as air speed utilizing commercial off-shelf components and open-source software for easy replication.</a:t>
            </a:r>
            <a:endParaRPr i="0" sz="4800" u="none" cap="none" strike="noStrike">
              <a:solidFill>
                <a:srgbClr val="000000"/>
              </a:solidFill>
            </a:endParaRPr>
          </a:p>
        </p:txBody>
      </p:sp>
      <p:sp>
        <p:nvSpPr>
          <p:cNvPr id="208" name="Google Shape;208;p17"/>
          <p:cNvSpPr txBox="1"/>
          <p:nvPr/>
        </p:nvSpPr>
        <p:spPr>
          <a:xfrm>
            <a:off x="311825" y="393075"/>
            <a:ext cx="43406400" cy="2806500"/>
          </a:xfrm>
          <a:prstGeom prst="rect">
            <a:avLst/>
          </a:prstGeom>
          <a:noFill/>
          <a:ln>
            <a:noFill/>
          </a:ln>
        </p:spPr>
        <p:txBody>
          <a:bodyPr anchorCtr="0" anchor="t" bIns="219350" lIns="438850" spcFirstLastPara="1" rIns="438850" wrap="square" tIns="219350">
            <a:noAutofit/>
          </a:bodyPr>
          <a:lstStyle/>
          <a:p>
            <a:pPr indent="0" lvl="0" marL="0" marR="0" rtl="0" algn="ctr">
              <a:lnSpc>
                <a:spcPct val="100000"/>
              </a:lnSpc>
              <a:spcBef>
                <a:spcPts val="0"/>
              </a:spcBef>
              <a:spcAft>
                <a:spcPts val="0"/>
              </a:spcAft>
              <a:buClr>
                <a:schemeClr val="dk1"/>
              </a:buClr>
              <a:buSzPts val="1100"/>
              <a:buFont typeface="Arial"/>
              <a:buNone/>
            </a:pPr>
            <a:r>
              <a:rPr b="1" lang="en-US" sz="9500">
                <a:solidFill>
                  <a:schemeClr val="dk1"/>
                </a:solidFill>
              </a:rPr>
              <a:t>Open-Source Wireless Sensor System For Indoor Air Quality Monitoring</a:t>
            </a:r>
            <a:endParaRPr b="1" sz="9500">
              <a:solidFill>
                <a:schemeClr val="dk1"/>
              </a:solidFill>
            </a:endParaRPr>
          </a:p>
        </p:txBody>
      </p:sp>
      <p:sp>
        <p:nvSpPr>
          <p:cNvPr id="209" name="Google Shape;209;p17"/>
          <p:cNvSpPr txBox="1"/>
          <p:nvPr/>
        </p:nvSpPr>
        <p:spPr>
          <a:xfrm>
            <a:off x="311825" y="2330625"/>
            <a:ext cx="43239900" cy="951600"/>
          </a:xfrm>
          <a:prstGeom prst="rect">
            <a:avLst/>
          </a:prstGeom>
          <a:noFill/>
          <a:ln>
            <a:noFill/>
          </a:ln>
        </p:spPr>
        <p:txBody>
          <a:bodyPr anchorCtr="0" anchor="ctr" bIns="438850" lIns="438850" spcFirstLastPara="1" rIns="438850" wrap="square" tIns="438850">
            <a:noAutofit/>
          </a:bodyPr>
          <a:lstStyle/>
          <a:p>
            <a:pPr indent="0" lvl="0" marL="0" marR="0" rtl="0" algn="ctr">
              <a:lnSpc>
                <a:spcPct val="100000"/>
              </a:lnSpc>
              <a:spcBef>
                <a:spcPts val="0"/>
              </a:spcBef>
              <a:spcAft>
                <a:spcPts val="0"/>
              </a:spcAft>
              <a:buClr>
                <a:srgbClr val="CCCCCC"/>
              </a:buClr>
              <a:buSzPts val="750"/>
              <a:buFont typeface="Arial"/>
              <a:buNone/>
            </a:pPr>
            <a:r>
              <a:rPr i="0" lang="en-US" sz="3600" u="none" cap="none" strike="noStrike">
                <a:solidFill>
                  <a:schemeClr val="dk1"/>
                </a:solidFill>
              </a:rPr>
              <a:t>Team: </a:t>
            </a:r>
            <a:r>
              <a:rPr lang="en-US" sz="3600">
                <a:solidFill>
                  <a:schemeClr val="dk1"/>
                </a:solidFill>
              </a:rPr>
              <a:t>Adam A. Dezay, Brandon P. Hippe, Manuel A. Garcia, Mercedes C. Newton</a:t>
            </a:r>
            <a:r>
              <a:rPr i="0" lang="en-US" sz="3600" u="none" cap="none" strike="noStrike">
                <a:solidFill>
                  <a:schemeClr val="dk1"/>
                </a:solidFill>
              </a:rPr>
              <a:t>			Faculty Advisor: </a:t>
            </a:r>
            <a:r>
              <a:rPr lang="en-US" sz="3600">
                <a:solidFill>
                  <a:schemeClr val="dk1"/>
                </a:solidFill>
              </a:rPr>
              <a:t>John M. Acken</a:t>
            </a:r>
            <a:r>
              <a:rPr i="0" lang="en-US" sz="3600" u="none" cap="none" strike="noStrike">
                <a:solidFill>
                  <a:schemeClr val="dk1"/>
                </a:solidFill>
              </a:rPr>
              <a:t>			Industry Sponsor: </a:t>
            </a:r>
            <a:r>
              <a:rPr lang="en-US" sz="3600">
                <a:solidFill>
                  <a:schemeClr val="dk1"/>
                </a:solidFill>
              </a:rPr>
              <a:t>David C Burnett</a:t>
            </a:r>
            <a:endParaRPr i="0" sz="3600" u="none" cap="none" strike="noStrike">
              <a:solidFill>
                <a:schemeClr val="dk1"/>
              </a:solidFill>
            </a:endParaRPr>
          </a:p>
        </p:txBody>
      </p:sp>
      <p:sp>
        <p:nvSpPr>
          <p:cNvPr id="210" name="Google Shape;210;p17"/>
          <p:cNvSpPr/>
          <p:nvPr/>
        </p:nvSpPr>
        <p:spPr>
          <a:xfrm>
            <a:off x="1020925" y="5707375"/>
            <a:ext cx="13302300" cy="80562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17"/>
          <p:cNvSpPr txBox="1"/>
          <p:nvPr/>
        </p:nvSpPr>
        <p:spPr>
          <a:xfrm>
            <a:off x="1042763" y="5152338"/>
            <a:ext cx="13825200" cy="15936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0"/>
              </a:spcBef>
              <a:spcAft>
                <a:spcPts val="0"/>
              </a:spcAft>
              <a:buClr>
                <a:schemeClr val="lt1"/>
              </a:buClr>
              <a:buSzPts val="1500"/>
              <a:buFont typeface="Arial"/>
              <a:buNone/>
            </a:pPr>
            <a:r>
              <a:t/>
            </a:r>
            <a:endParaRPr b="1" i="0" sz="1400" u="none" cap="none" strike="noStrike">
              <a:solidFill>
                <a:schemeClr val="dk1"/>
              </a:solidFill>
            </a:endParaRPr>
          </a:p>
          <a:p>
            <a:pPr indent="0" lvl="0" marL="0" marR="0" rtl="0" algn="l">
              <a:lnSpc>
                <a:spcPct val="100000"/>
              </a:lnSpc>
              <a:spcBef>
                <a:spcPts val="1000"/>
              </a:spcBef>
              <a:spcAft>
                <a:spcPts val="0"/>
              </a:spcAft>
              <a:buNone/>
            </a:pPr>
            <a:r>
              <a:rPr b="1" lang="en-US" sz="6000">
                <a:solidFill>
                  <a:schemeClr val="dk1"/>
                </a:solidFill>
              </a:rPr>
              <a:t>Air Quality</a:t>
            </a:r>
            <a:endParaRPr b="1" i="0" sz="6000" u="none" cap="none" strike="noStrike">
              <a:solidFill>
                <a:schemeClr val="dk1"/>
              </a:solidFill>
            </a:endParaRPr>
          </a:p>
        </p:txBody>
      </p:sp>
      <p:sp>
        <p:nvSpPr>
          <p:cNvPr id="212" name="Google Shape;212;p17"/>
          <p:cNvSpPr txBox="1"/>
          <p:nvPr/>
        </p:nvSpPr>
        <p:spPr>
          <a:xfrm>
            <a:off x="14840550" y="25936900"/>
            <a:ext cx="13302300" cy="17310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0"/>
              </a:spcBef>
              <a:spcAft>
                <a:spcPts val="0"/>
              </a:spcAft>
              <a:buNone/>
            </a:pPr>
            <a:r>
              <a:t/>
            </a:r>
            <a:endParaRPr sz="3600">
              <a:solidFill>
                <a:schemeClr val="dk1"/>
              </a:solidFill>
            </a:endParaRPr>
          </a:p>
        </p:txBody>
      </p:sp>
      <p:sp>
        <p:nvSpPr>
          <p:cNvPr id="213" name="Google Shape;213;p17"/>
          <p:cNvSpPr/>
          <p:nvPr/>
        </p:nvSpPr>
        <p:spPr>
          <a:xfrm>
            <a:off x="949525" y="14280600"/>
            <a:ext cx="13302300" cy="6502225"/>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7"/>
          <p:cNvSpPr txBox="1"/>
          <p:nvPr/>
        </p:nvSpPr>
        <p:spPr>
          <a:xfrm>
            <a:off x="16054300" y="3682000"/>
            <a:ext cx="14030400" cy="554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400"/>
          </a:p>
        </p:txBody>
      </p:sp>
      <p:sp>
        <p:nvSpPr>
          <p:cNvPr id="215" name="Google Shape;215;p17"/>
          <p:cNvSpPr txBox="1"/>
          <p:nvPr/>
        </p:nvSpPr>
        <p:spPr>
          <a:xfrm>
            <a:off x="998825" y="13543271"/>
            <a:ext cx="13913100" cy="21090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0"/>
              </a:spcBef>
              <a:spcAft>
                <a:spcPts val="0"/>
              </a:spcAft>
              <a:buNone/>
            </a:pPr>
            <a:r>
              <a:t/>
            </a:r>
            <a:endParaRPr sz="3600">
              <a:solidFill>
                <a:schemeClr val="dk1"/>
              </a:solidFill>
            </a:endParaRPr>
          </a:p>
          <a:p>
            <a:pPr indent="0" lvl="0" marL="0" marR="0" rtl="0" algn="l">
              <a:lnSpc>
                <a:spcPct val="100000"/>
              </a:lnSpc>
              <a:spcBef>
                <a:spcPts val="0"/>
              </a:spcBef>
              <a:spcAft>
                <a:spcPts val="0"/>
              </a:spcAft>
              <a:buNone/>
            </a:pPr>
            <a:r>
              <a:rPr b="1" lang="en-US" sz="6000">
                <a:solidFill>
                  <a:schemeClr val="dk1"/>
                </a:solidFill>
              </a:rPr>
              <a:t>Pre-Existing Design</a:t>
            </a:r>
            <a:endParaRPr b="1" sz="6000">
              <a:solidFill>
                <a:schemeClr val="dk1"/>
              </a:solidFill>
            </a:endParaRPr>
          </a:p>
        </p:txBody>
      </p:sp>
      <p:sp>
        <p:nvSpPr>
          <p:cNvPr id="216" name="Google Shape;216;p17"/>
          <p:cNvSpPr txBox="1"/>
          <p:nvPr/>
        </p:nvSpPr>
        <p:spPr>
          <a:xfrm>
            <a:off x="9126963" y="24439088"/>
            <a:ext cx="5543700" cy="4311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Clr>
                <a:schemeClr val="dk1"/>
              </a:buClr>
              <a:buSzPts val="1100"/>
              <a:buFont typeface="Arial"/>
              <a:buNone/>
            </a:pPr>
            <a:r>
              <a:t/>
            </a:r>
            <a:endParaRPr sz="1600">
              <a:latin typeface="Calibri"/>
              <a:ea typeface="Calibri"/>
              <a:cs typeface="Calibri"/>
              <a:sym typeface="Calibri"/>
            </a:endParaRPr>
          </a:p>
        </p:txBody>
      </p:sp>
      <p:pic>
        <p:nvPicPr>
          <p:cNvPr id="217" name="Google Shape;217;p17"/>
          <p:cNvPicPr preferRelativeResize="0"/>
          <p:nvPr/>
        </p:nvPicPr>
        <p:blipFill rotWithShape="1">
          <a:blip r:embed="rId3">
            <a:alphaModFix/>
          </a:blip>
          <a:srcRect b="0" l="5285" r="0" t="0"/>
          <a:stretch/>
        </p:blipFill>
        <p:spPr>
          <a:xfrm>
            <a:off x="1215675" y="15515538"/>
            <a:ext cx="5543700" cy="5013900"/>
          </a:xfrm>
          <a:prstGeom prst="rect">
            <a:avLst/>
          </a:prstGeom>
          <a:noFill/>
          <a:ln>
            <a:noFill/>
          </a:ln>
        </p:spPr>
      </p:pic>
      <p:pic>
        <p:nvPicPr>
          <p:cNvPr id="218" name="Google Shape;218;p17"/>
          <p:cNvPicPr preferRelativeResize="0"/>
          <p:nvPr/>
        </p:nvPicPr>
        <p:blipFill>
          <a:blip r:embed="rId4">
            <a:alphaModFix/>
          </a:blip>
          <a:stretch>
            <a:fillRect/>
          </a:stretch>
        </p:blipFill>
        <p:spPr>
          <a:xfrm>
            <a:off x="34143576" y="29895055"/>
            <a:ext cx="10055400" cy="3197630"/>
          </a:xfrm>
          <a:prstGeom prst="rect">
            <a:avLst/>
          </a:prstGeom>
          <a:noFill/>
          <a:ln>
            <a:noFill/>
          </a:ln>
        </p:spPr>
      </p:pic>
      <p:sp>
        <p:nvSpPr>
          <p:cNvPr id="219" name="Google Shape;219;p17"/>
          <p:cNvSpPr txBox="1"/>
          <p:nvPr/>
        </p:nvSpPr>
        <p:spPr>
          <a:xfrm>
            <a:off x="1139325" y="6745950"/>
            <a:ext cx="6685800" cy="664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The quality of the air we breath intimately impacts our health yet is rarely monitored in indoor spaces. The quantity of </a:t>
            </a:r>
            <a:r>
              <a:rPr lang="en-US" sz="3000">
                <a:solidFill>
                  <a:schemeClr val="dk1"/>
                </a:solidFill>
              </a:rPr>
              <a:t>CO</a:t>
            </a:r>
            <a:r>
              <a:rPr baseline="-25000" lang="en-US" sz="3000">
                <a:solidFill>
                  <a:schemeClr val="dk1"/>
                </a:solidFill>
              </a:rPr>
              <a:t>2 </a:t>
            </a:r>
            <a:r>
              <a:rPr lang="en-US" sz="3000">
                <a:solidFill>
                  <a:schemeClr val="dk1"/>
                </a:solidFill>
              </a:rPr>
              <a:t>is measured in parts per million (PPM) meaning the concentration of said contaminant in relation to a million parts measured. PM</a:t>
            </a:r>
            <a:r>
              <a:rPr baseline="-25000" lang="en-US" sz="3000">
                <a:solidFill>
                  <a:schemeClr val="dk1"/>
                </a:solidFill>
              </a:rPr>
              <a:t>2.5</a:t>
            </a:r>
            <a:r>
              <a:rPr lang="en-US" sz="3000">
                <a:solidFill>
                  <a:schemeClr val="dk1"/>
                </a:solidFill>
              </a:rPr>
              <a:t> is measured in </a:t>
            </a:r>
            <a:r>
              <a:rPr lang="en-US" sz="3000">
                <a:solidFill>
                  <a:schemeClr val="dk1"/>
                </a:solidFill>
                <a:latin typeface="Archivo"/>
                <a:ea typeface="Archivo"/>
                <a:cs typeface="Archivo"/>
                <a:sym typeface="Archivo"/>
              </a:rPr>
              <a:t>ug/m</a:t>
            </a:r>
            <a:r>
              <a:rPr baseline="30000" lang="en-US" sz="3000">
                <a:solidFill>
                  <a:schemeClr val="dk1"/>
                </a:solidFill>
                <a:latin typeface="Archivo"/>
                <a:ea typeface="Archivo"/>
                <a:cs typeface="Archivo"/>
                <a:sym typeface="Archivo"/>
              </a:rPr>
              <a:t>3 </a:t>
            </a:r>
            <a:r>
              <a:rPr lang="en-US" sz="3000">
                <a:solidFill>
                  <a:schemeClr val="dk1"/>
                </a:solidFill>
              </a:rPr>
              <a:t>. Any volume of CO</a:t>
            </a:r>
            <a:r>
              <a:rPr baseline="-25000" lang="en-US" sz="3000">
                <a:solidFill>
                  <a:schemeClr val="dk1"/>
                </a:solidFill>
              </a:rPr>
              <a:t>2 </a:t>
            </a:r>
            <a:r>
              <a:rPr lang="en-US" sz="3000">
                <a:solidFill>
                  <a:schemeClr val="dk1"/>
                </a:solidFill>
              </a:rPr>
              <a:t>over 1000 PPM is considered harmful. Any volume of PM</a:t>
            </a:r>
            <a:r>
              <a:rPr baseline="-25000" lang="en-US" sz="3000">
                <a:solidFill>
                  <a:schemeClr val="dk1"/>
                </a:solidFill>
              </a:rPr>
              <a:t>2.5</a:t>
            </a:r>
            <a:r>
              <a:rPr lang="en-US" sz="3000">
                <a:solidFill>
                  <a:schemeClr val="dk1"/>
                </a:solidFill>
                <a:latin typeface="Calibri"/>
                <a:ea typeface="Calibri"/>
                <a:cs typeface="Calibri"/>
                <a:sym typeface="Calibri"/>
              </a:rPr>
              <a:t> </a:t>
            </a:r>
            <a:r>
              <a:rPr lang="en-US" sz="3000">
                <a:solidFill>
                  <a:schemeClr val="dk1"/>
                </a:solidFill>
              </a:rPr>
              <a:t>greater than 12 </a:t>
            </a:r>
            <a:r>
              <a:rPr lang="en-US" sz="3000">
                <a:solidFill>
                  <a:schemeClr val="dk1"/>
                </a:solidFill>
                <a:latin typeface="Archivo"/>
                <a:ea typeface="Archivo"/>
                <a:cs typeface="Archivo"/>
                <a:sym typeface="Archivo"/>
              </a:rPr>
              <a:t>ug/m</a:t>
            </a:r>
            <a:r>
              <a:rPr baseline="30000" lang="en-US" sz="3000">
                <a:solidFill>
                  <a:schemeClr val="dk1"/>
                </a:solidFill>
                <a:latin typeface="Archivo"/>
                <a:ea typeface="Archivo"/>
                <a:cs typeface="Archivo"/>
                <a:sym typeface="Archivo"/>
              </a:rPr>
              <a:t>3 </a:t>
            </a:r>
            <a:r>
              <a:rPr lang="en-US" sz="3000">
                <a:solidFill>
                  <a:schemeClr val="dk1"/>
                </a:solidFill>
              </a:rPr>
              <a:t> is considered harmful. Elevated levels of these contaminants can have detrimental effects on our health as well as our ability to focus.</a:t>
            </a:r>
            <a:endParaRPr sz="3000">
              <a:latin typeface="Calibri"/>
              <a:ea typeface="Calibri"/>
              <a:cs typeface="Calibri"/>
              <a:sym typeface="Calibri"/>
            </a:endParaRPr>
          </a:p>
        </p:txBody>
      </p:sp>
      <p:sp>
        <p:nvSpPr>
          <p:cNvPr id="220" name="Google Shape;220;p17"/>
          <p:cNvSpPr txBox="1"/>
          <p:nvPr/>
        </p:nvSpPr>
        <p:spPr>
          <a:xfrm>
            <a:off x="6982550" y="15546275"/>
            <a:ext cx="7133700" cy="480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t>Our research and design builds upon the work of Dr. Burnett's previous capstone team. Last years team utilized the MSP430 and SmartMesh technology to record </a:t>
            </a:r>
            <a:r>
              <a:rPr lang="en-US" sz="3000">
                <a:solidFill>
                  <a:schemeClr val="dk1"/>
                </a:solidFill>
              </a:rPr>
              <a:t>N</a:t>
            </a:r>
            <a:r>
              <a:rPr baseline="-25000" lang="en-US" sz="3000">
                <a:solidFill>
                  <a:schemeClr val="dk1"/>
                </a:solidFill>
              </a:rPr>
              <a:t>2</a:t>
            </a:r>
            <a:r>
              <a:rPr lang="en-US" sz="3000"/>
              <a:t>O (Nitrous Oxide), temperature and humidity  outdoors. </a:t>
            </a:r>
            <a:r>
              <a:rPr lang="en-US" sz="3000">
                <a:solidFill>
                  <a:schemeClr val="dk1"/>
                </a:solidFill>
              </a:rPr>
              <a:t>Our team built upon the previous teams knowledge of the MSP430 and SmartMesh technology, this time employing it for an indoor application.</a:t>
            </a:r>
            <a:endParaRPr sz="3000"/>
          </a:p>
        </p:txBody>
      </p:sp>
      <p:graphicFrame>
        <p:nvGraphicFramePr>
          <p:cNvPr id="221" name="Google Shape;221;p17"/>
          <p:cNvGraphicFramePr/>
          <p:nvPr/>
        </p:nvGraphicFramePr>
        <p:xfrm>
          <a:off x="16098400" y="27725200"/>
          <a:ext cx="3000000" cy="3000000"/>
        </p:xfrm>
        <a:graphic>
          <a:graphicData uri="http://schemas.openxmlformats.org/drawingml/2006/table">
            <a:tbl>
              <a:tblPr>
                <a:noFill/>
                <a:tableStyleId>{14481852-B158-495A-AB31-223F93651581}</a:tableStyleId>
              </a:tblPr>
              <a:tblGrid>
                <a:gridCol w="1724175"/>
                <a:gridCol w="2821025"/>
                <a:gridCol w="2867800"/>
                <a:gridCol w="2681025"/>
              </a:tblGrid>
              <a:tr h="100000">
                <a:tc>
                  <a:txBody>
                    <a:bodyPr/>
                    <a:lstStyle/>
                    <a:p>
                      <a:pPr indent="0" lvl="0" marL="0" rtl="0" algn="l">
                        <a:spcBef>
                          <a:spcPts val="0"/>
                        </a:spcBef>
                        <a:spcAft>
                          <a:spcPts val="0"/>
                        </a:spcAft>
                        <a:buNone/>
                      </a:pPr>
                      <a:r>
                        <a:rPr b="1" lang="en-US" sz="1600"/>
                        <a:t>Sensor</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3 Months Battery Life</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6 Months Battery Life</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1 Year Battery Life</a:t>
                      </a:r>
                      <a:endParaRPr b="1" sz="1600"/>
                    </a:p>
                  </a:txBody>
                  <a:tcPr marT="63500" marB="63500" marR="63500" marL="63500">
                    <a:solidFill>
                      <a:schemeClr val="lt1"/>
                    </a:solidFill>
                  </a:tcPr>
                </a:tc>
              </a:tr>
              <a:tr h="384350">
                <a:tc>
                  <a:txBody>
                    <a:bodyPr/>
                    <a:lstStyle/>
                    <a:p>
                      <a:pPr indent="0" lvl="0" marL="0" rtl="0" algn="l">
                        <a:spcBef>
                          <a:spcPts val="0"/>
                        </a:spcBef>
                        <a:spcAft>
                          <a:spcPts val="0"/>
                        </a:spcAft>
                        <a:buNone/>
                      </a:pPr>
                      <a:r>
                        <a:rPr lang="en-US" sz="1600">
                          <a:solidFill>
                            <a:schemeClr val="dk1"/>
                          </a:solidFill>
                        </a:rPr>
                        <a:t>CO</a:t>
                      </a:r>
                      <a:r>
                        <a:rPr baseline="-25000" lang="en-US" sz="1600">
                          <a:solidFill>
                            <a:schemeClr val="dk1"/>
                          </a:solidFill>
                        </a:rPr>
                        <a:t>2</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40 min (2400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90 min (5400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220 min (13200 sec)</a:t>
                      </a:r>
                      <a:endParaRPr sz="1600"/>
                    </a:p>
                  </a:txBody>
                  <a:tcPr marT="63500" marB="63500" marR="63500" marL="63500">
                    <a:solidFill>
                      <a:schemeClr val="lt1"/>
                    </a:solidFill>
                  </a:tcPr>
                </a:tc>
              </a:tr>
              <a:tr h="341800">
                <a:tc>
                  <a:txBody>
                    <a:bodyPr/>
                    <a:lstStyle/>
                    <a:p>
                      <a:pPr indent="0" lvl="0" marL="0" rtl="0" algn="l">
                        <a:spcBef>
                          <a:spcPts val="0"/>
                        </a:spcBef>
                        <a:spcAft>
                          <a:spcPts val="0"/>
                        </a:spcAft>
                        <a:buNone/>
                      </a:pPr>
                      <a:r>
                        <a:rPr lang="en-US" sz="1600">
                          <a:solidFill>
                            <a:schemeClr val="dk1"/>
                          </a:solidFill>
                        </a:rPr>
                        <a:t>PM</a:t>
                      </a:r>
                      <a:r>
                        <a:rPr baseline="-25000" lang="en-US" sz="1600">
                          <a:solidFill>
                            <a:schemeClr val="dk1"/>
                          </a:solidFill>
                        </a:rPr>
                        <a:t>2.5</a:t>
                      </a:r>
                      <a:r>
                        <a:rPr lang="en-US" sz="1600">
                          <a:solidFill>
                            <a:schemeClr val="dk1"/>
                          </a:solidFill>
                          <a:latin typeface="Calibri"/>
                          <a:ea typeface="Calibri"/>
                          <a:cs typeface="Calibri"/>
                          <a:sym typeface="Calibri"/>
                        </a:rPr>
                        <a:t> </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47 min (2820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110 min (6600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260 min (15600 sec)</a:t>
                      </a:r>
                      <a:endParaRPr sz="1600"/>
                    </a:p>
                  </a:txBody>
                  <a:tcPr marT="63500" marB="63500" marR="63500" marL="63500">
                    <a:solidFill>
                      <a:schemeClr val="lt1"/>
                    </a:solidFill>
                  </a:tcPr>
                </a:tc>
              </a:tr>
              <a:tr h="496625">
                <a:tc>
                  <a:txBody>
                    <a:bodyPr/>
                    <a:lstStyle/>
                    <a:p>
                      <a:pPr indent="0" lvl="0" marL="0" rtl="0" algn="l">
                        <a:spcBef>
                          <a:spcPts val="0"/>
                        </a:spcBef>
                        <a:spcAft>
                          <a:spcPts val="0"/>
                        </a:spcAft>
                        <a:buNone/>
                      </a:pPr>
                      <a:r>
                        <a:rPr lang="en-US" sz="1600"/>
                        <a:t>Hot Wire Anemometer</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16 min (960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36 min (2160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86 min (5160 sec)</a:t>
                      </a:r>
                      <a:endParaRPr sz="1600"/>
                    </a:p>
                  </a:txBody>
                  <a:tcPr marT="63500" marB="63500" marR="63500" marL="63500">
                    <a:solidFill>
                      <a:schemeClr val="lt1"/>
                    </a:solidFill>
                  </a:tcPr>
                </a:tc>
              </a:tr>
            </a:tbl>
          </a:graphicData>
        </a:graphic>
      </p:graphicFrame>
      <p:graphicFrame>
        <p:nvGraphicFramePr>
          <p:cNvPr id="222" name="Google Shape;222;p17"/>
          <p:cNvGraphicFramePr/>
          <p:nvPr/>
        </p:nvGraphicFramePr>
        <p:xfrm>
          <a:off x="16051225" y="25864638"/>
          <a:ext cx="3000000" cy="3000000"/>
        </p:xfrm>
        <a:graphic>
          <a:graphicData uri="http://schemas.openxmlformats.org/drawingml/2006/table">
            <a:tbl>
              <a:tblPr>
                <a:noFill/>
                <a:tableStyleId>{14481852-B158-495A-AB31-223F93651581}</a:tableStyleId>
              </a:tblPr>
              <a:tblGrid>
                <a:gridCol w="1680800"/>
                <a:gridCol w="2926200"/>
                <a:gridCol w="2901375"/>
                <a:gridCol w="2585650"/>
              </a:tblGrid>
              <a:tr h="242750">
                <a:tc>
                  <a:txBody>
                    <a:bodyPr/>
                    <a:lstStyle/>
                    <a:p>
                      <a:pPr indent="0" lvl="0" marL="0" rtl="0" algn="l">
                        <a:spcBef>
                          <a:spcPts val="0"/>
                        </a:spcBef>
                        <a:spcAft>
                          <a:spcPts val="0"/>
                        </a:spcAft>
                        <a:buNone/>
                      </a:pPr>
                      <a:r>
                        <a:rPr b="1" lang="en-US" sz="1600"/>
                        <a:t>Sensor</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3 Months Battery Life</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6 Months Battery Life</a:t>
                      </a:r>
                      <a:endParaRPr b="1" sz="1600"/>
                    </a:p>
                  </a:txBody>
                  <a:tcPr marT="63500" marB="63500" marR="63500" marL="63500">
                    <a:solidFill>
                      <a:schemeClr val="lt1"/>
                    </a:solidFill>
                  </a:tcPr>
                </a:tc>
                <a:tc>
                  <a:txBody>
                    <a:bodyPr/>
                    <a:lstStyle/>
                    <a:p>
                      <a:pPr indent="0" lvl="0" marL="0" rtl="0" algn="l">
                        <a:spcBef>
                          <a:spcPts val="0"/>
                        </a:spcBef>
                        <a:spcAft>
                          <a:spcPts val="0"/>
                        </a:spcAft>
                        <a:buNone/>
                      </a:pPr>
                      <a:r>
                        <a:rPr b="1" lang="en-US" sz="1600"/>
                        <a:t>1 Year Battery Life</a:t>
                      </a:r>
                      <a:endParaRPr b="1" sz="1600"/>
                    </a:p>
                  </a:txBody>
                  <a:tcPr marT="63500" marB="63500" marR="63500" marL="63500">
                    <a:solidFill>
                      <a:schemeClr val="lt1"/>
                    </a:solidFill>
                  </a:tcPr>
                </a:tc>
              </a:tr>
              <a:tr h="389625">
                <a:tc>
                  <a:txBody>
                    <a:bodyPr/>
                    <a:lstStyle/>
                    <a:p>
                      <a:pPr indent="0" lvl="0" marL="0" rtl="0" algn="l">
                        <a:spcBef>
                          <a:spcPts val="0"/>
                        </a:spcBef>
                        <a:spcAft>
                          <a:spcPts val="0"/>
                        </a:spcAft>
                        <a:buNone/>
                      </a:pPr>
                      <a:r>
                        <a:rPr lang="en-US" sz="1600">
                          <a:solidFill>
                            <a:schemeClr val="dk1"/>
                          </a:solidFill>
                        </a:rPr>
                        <a:t>CO</a:t>
                      </a:r>
                      <a:r>
                        <a:rPr baseline="-25000" lang="en-US" sz="1600">
                          <a:solidFill>
                            <a:schemeClr val="dk1"/>
                          </a:solidFill>
                        </a:rPr>
                        <a:t>2</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8.5 min (510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18 min (1080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37 min (2220 sec)</a:t>
                      </a:r>
                      <a:endParaRPr sz="1600"/>
                    </a:p>
                  </a:txBody>
                  <a:tcPr marT="63500" marB="63500" marR="63500" marL="63500">
                    <a:solidFill>
                      <a:schemeClr val="lt1"/>
                    </a:solidFill>
                  </a:tcPr>
                </a:tc>
              </a:tr>
              <a:tr h="359225">
                <a:tc>
                  <a:txBody>
                    <a:bodyPr/>
                    <a:lstStyle/>
                    <a:p>
                      <a:pPr indent="0" lvl="0" marL="0" rtl="0" algn="l">
                        <a:spcBef>
                          <a:spcPts val="0"/>
                        </a:spcBef>
                        <a:spcAft>
                          <a:spcPts val="0"/>
                        </a:spcAft>
                        <a:buNone/>
                      </a:pPr>
                      <a:r>
                        <a:rPr lang="en-US" sz="1600">
                          <a:solidFill>
                            <a:schemeClr val="dk1"/>
                          </a:solidFill>
                        </a:rPr>
                        <a:t>PM</a:t>
                      </a:r>
                      <a:r>
                        <a:rPr baseline="-25000" lang="en-US" sz="1600">
                          <a:solidFill>
                            <a:schemeClr val="dk1"/>
                          </a:solidFill>
                        </a:rPr>
                        <a:t>2.5</a:t>
                      </a:r>
                      <a:r>
                        <a:rPr lang="en-US" sz="1600">
                          <a:solidFill>
                            <a:schemeClr val="dk1"/>
                          </a:solidFill>
                          <a:latin typeface="Calibri"/>
                          <a:ea typeface="Calibri"/>
                          <a:cs typeface="Calibri"/>
                          <a:sym typeface="Calibri"/>
                        </a:rPr>
                        <a:t> </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16 min (960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34 min (2040 sec)</a:t>
                      </a:r>
                      <a:endParaRPr sz="1600"/>
                    </a:p>
                  </a:txBody>
                  <a:tcPr marT="63500" marB="63500" marR="63500" marL="63500">
                    <a:solidFill>
                      <a:schemeClr val="lt1"/>
                    </a:solidFill>
                  </a:tcPr>
                </a:tc>
                <a:tc>
                  <a:txBody>
                    <a:bodyPr/>
                    <a:lstStyle/>
                    <a:p>
                      <a:pPr indent="0" lvl="0" marL="0" rtl="0" algn="l">
                        <a:spcBef>
                          <a:spcPts val="0"/>
                        </a:spcBef>
                        <a:spcAft>
                          <a:spcPts val="0"/>
                        </a:spcAft>
                        <a:buNone/>
                      </a:pPr>
                      <a:r>
                        <a:rPr lang="en-US" sz="1600"/>
                        <a:t>72 min (4320 sec)</a:t>
                      </a:r>
                      <a:endParaRPr sz="1600"/>
                    </a:p>
                  </a:txBody>
                  <a:tcPr marT="63500" marB="63500" marR="63500" marL="63500">
                    <a:solidFill>
                      <a:schemeClr val="lt1"/>
                    </a:solidFill>
                  </a:tcPr>
                </a:tc>
              </a:tr>
            </a:tbl>
          </a:graphicData>
        </a:graphic>
      </p:graphicFrame>
      <p:pic>
        <p:nvPicPr>
          <p:cNvPr id="223" name="Google Shape;223;p17"/>
          <p:cNvPicPr preferRelativeResize="0"/>
          <p:nvPr/>
        </p:nvPicPr>
        <p:blipFill rotWithShape="1">
          <a:blip r:embed="rId5">
            <a:alphaModFix/>
          </a:blip>
          <a:srcRect b="0" l="0" r="2931" t="6173"/>
          <a:stretch/>
        </p:blipFill>
        <p:spPr>
          <a:xfrm>
            <a:off x="8251724" y="5907625"/>
            <a:ext cx="5801875" cy="7477402"/>
          </a:xfrm>
          <a:prstGeom prst="rect">
            <a:avLst/>
          </a:prstGeom>
          <a:noFill/>
          <a:ln>
            <a:noFill/>
          </a:ln>
        </p:spPr>
      </p:pic>
      <p:sp>
        <p:nvSpPr>
          <p:cNvPr id="224" name="Google Shape;224;p17"/>
          <p:cNvSpPr txBox="1"/>
          <p:nvPr/>
        </p:nvSpPr>
        <p:spPr>
          <a:xfrm>
            <a:off x="15064225" y="29538475"/>
            <a:ext cx="12455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600">
                <a:solidFill>
                  <a:schemeClr val="dk1"/>
                </a:solidFill>
              </a:rPr>
              <a:t>Table 2: Component Measurement Periods for 3 month, 6 month, and 1 year battery life for units with hot wire anemometer</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
        <p:nvSpPr>
          <p:cNvPr id="225" name="Google Shape;225;p17"/>
          <p:cNvSpPr txBox="1"/>
          <p:nvPr/>
        </p:nvSpPr>
        <p:spPr>
          <a:xfrm>
            <a:off x="15064225" y="27021375"/>
            <a:ext cx="12455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600">
                <a:solidFill>
                  <a:schemeClr val="dk1"/>
                </a:solidFill>
              </a:rPr>
              <a:t>Table: Component Measurement Periods for 3 month, 6 month, and 1 year battery life for units without anemometer</a:t>
            </a:r>
            <a:endParaRPr sz="1600">
              <a:solidFill>
                <a:schemeClr val="dk1"/>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sp>
        <p:nvSpPr>
          <p:cNvPr id="226" name="Google Shape;226;p17"/>
          <p:cNvSpPr txBox="1"/>
          <p:nvPr/>
        </p:nvSpPr>
        <p:spPr>
          <a:xfrm>
            <a:off x="998825" y="21576125"/>
            <a:ext cx="10550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t>Design Overview</a:t>
            </a:r>
            <a:endParaRPr b="1" sz="6000"/>
          </a:p>
        </p:txBody>
      </p:sp>
      <p:sp>
        <p:nvSpPr>
          <p:cNvPr id="227" name="Google Shape;227;p17"/>
          <p:cNvSpPr txBox="1"/>
          <p:nvPr/>
        </p:nvSpPr>
        <p:spPr>
          <a:xfrm>
            <a:off x="1139325" y="22649513"/>
            <a:ext cx="7224900" cy="711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t>Our major focuses when designing this sensor system were creating modules that were power efficient, accurate and affordable. With this in mind we decided to use the Senserion SPS30 </a:t>
            </a:r>
            <a:r>
              <a:rPr lang="en-US" sz="3000">
                <a:solidFill>
                  <a:schemeClr val="dk1"/>
                </a:solidFill>
              </a:rPr>
              <a:t>PM</a:t>
            </a:r>
            <a:r>
              <a:rPr baseline="-25000" lang="en-US" sz="3000">
                <a:solidFill>
                  <a:schemeClr val="dk1"/>
                </a:solidFill>
              </a:rPr>
              <a:t>2.5</a:t>
            </a:r>
            <a:r>
              <a:rPr lang="en-US" sz="3000"/>
              <a:t> sensor and the Senserion SPG30 </a:t>
            </a:r>
            <a:r>
              <a:rPr lang="en-US" sz="3000">
                <a:solidFill>
                  <a:schemeClr val="dk1"/>
                </a:solidFill>
              </a:rPr>
              <a:t>CO</a:t>
            </a:r>
            <a:r>
              <a:rPr baseline="-25000" lang="en-US" sz="3000">
                <a:solidFill>
                  <a:schemeClr val="dk1"/>
                </a:solidFill>
              </a:rPr>
              <a:t>2 </a:t>
            </a:r>
            <a:r>
              <a:rPr lang="en-US" sz="3000"/>
              <a:t>sensor. We attempted to design an ultrasonic anemometer, as it would be far less power hungry, but ultimately we were unable to salvage this idea and pivoted to utilizing the Wind Sensor Rev. C hot wire Anemometer. This anemometer consumes a lot of power and also produces a lot of heat, which made implementing it challenging. </a:t>
            </a:r>
            <a:endParaRPr sz="3000"/>
          </a:p>
        </p:txBody>
      </p:sp>
      <p:pic>
        <p:nvPicPr>
          <p:cNvPr id="228" name="Google Shape;228;p17"/>
          <p:cNvPicPr preferRelativeResize="0"/>
          <p:nvPr/>
        </p:nvPicPr>
        <p:blipFill rotWithShape="1">
          <a:blip r:embed="rId6">
            <a:alphaModFix/>
          </a:blip>
          <a:srcRect b="4818" l="2201" r="1644" t="3049"/>
          <a:stretch/>
        </p:blipFill>
        <p:spPr>
          <a:xfrm>
            <a:off x="15357075" y="16069763"/>
            <a:ext cx="7651250" cy="9577975"/>
          </a:xfrm>
          <a:prstGeom prst="rect">
            <a:avLst/>
          </a:prstGeom>
          <a:noFill/>
          <a:ln>
            <a:noFill/>
          </a:ln>
        </p:spPr>
      </p:pic>
      <p:pic>
        <p:nvPicPr>
          <p:cNvPr id="229" name="Google Shape;229;p17"/>
          <p:cNvPicPr preferRelativeResize="0"/>
          <p:nvPr/>
        </p:nvPicPr>
        <p:blipFill>
          <a:blip r:embed="rId7">
            <a:alphaModFix/>
          </a:blip>
          <a:stretch>
            <a:fillRect/>
          </a:stretch>
        </p:blipFill>
        <p:spPr>
          <a:xfrm>
            <a:off x="24007613" y="6264750"/>
            <a:ext cx="7224899" cy="7596232"/>
          </a:xfrm>
          <a:prstGeom prst="rect">
            <a:avLst/>
          </a:prstGeom>
          <a:noFill/>
          <a:ln>
            <a:noFill/>
          </a:ln>
        </p:spPr>
      </p:pic>
      <p:sp>
        <p:nvSpPr>
          <p:cNvPr id="230" name="Google Shape;230;p17"/>
          <p:cNvSpPr txBox="1"/>
          <p:nvPr/>
        </p:nvSpPr>
        <p:spPr>
          <a:xfrm>
            <a:off x="15263850" y="5907625"/>
            <a:ext cx="12455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latin typeface="Calibri"/>
                <a:ea typeface="Calibri"/>
                <a:cs typeface="Calibri"/>
                <a:sym typeface="Calibri"/>
              </a:rPr>
              <a:t>Design Implementation</a:t>
            </a:r>
            <a:endParaRPr b="1" sz="6000">
              <a:latin typeface="Calibri"/>
              <a:ea typeface="Calibri"/>
              <a:cs typeface="Calibri"/>
              <a:sym typeface="Calibri"/>
            </a:endParaRPr>
          </a:p>
        </p:txBody>
      </p:sp>
      <p:sp>
        <p:nvSpPr>
          <p:cNvPr id="231" name="Google Shape;231;p17"/>
          <p:cNvSpPr txBox="1"/>
          <p:nvPr/>
        </p:nvSpPr>
        <p:spPr>
          <a:xfrm>
            <a:off x="15301400" y="7199963"/>
            <a:ext cx="8341500" cy="618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dk1"/>
                </a:solidFill>
              </a:rPr>
              <a:t>We simplified our design by creating a “Hat” for the MSP430. We made some modifications on top of our final design using jumper wires above and below. Pictured is the adaptation to our board, however our finalized and published PCB CAD file (shown to the right) has these modifications taken into account. When designing our enclosure it was important to leave ample space between the sensors (placed at the bottom of the enclosure) and the anemometer and battery (placed at the top of the enclosure) in order to ensure heat would not affect our readings. </a:t>
            </a:r>
            <a:endParaRPr sz="3000"/>
          </a:p>
        </p:txBody>
      </p:sp>
      <p:pic>
        <p:nvPicPr>
          <p:cNvPr id="232" name="Google Shape;232;p17"/>
          <p:cNvPicPr preferRelativeResize="0"/>
          <p:nvPr/>
        </p:nvPicPr>
        <p:blipFill>
          <a:blip r:embed="rId8">
            <a:alphaModFix/>
          </a:blip>
          <a:stretch>
            <a:fillRect/>
          </a:stretch>
        </p:blipFill>
        <p:spPr>
          <a:xfrm>
            <a:off x="31597225" y="6252850"/>
            <a:ext cx="10550700" cy="7295450"/>
          </a:xfrm>
          <a:prstGeom prst="rect">
            <a:avLst/>
          </a:prstGeom>
          <a:noFill/>
          <a:ln>
            <a:noFill/>
          </a:ln>
        </p:spPr>
      </p:pic>
      <p:sp>
        <p:nvSpPr>
          <p:cNvPr id="233" name="Google Shape;233;p17"/>
          <p:cNvSpPr txBox="1"/>
          <p:nvPr/>
        </p:nvSpPr>
        <p:spPr>
          <a:xfrm>
            <a:off x="15503825" y="15067063"/>
            <a:ext cx="10055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latin typeface="Calibri"/>
                <a:ea typeface="Calibri"/>
                <a:cs typeface="Calibri"/>
                <a:sym typeface="Calibri"/>
              </a:rPr>
              <a:t>Power Consumption</a:t>
            </a:r>
            <a:endParaRPr b="1" sz="6000">
              <a:latin typeface="Calibri"/>
              <a:ea typeface="Calibri"/>
              <a:cs typeface="Calibri"/>
              <a:sym typeface="Calibri"/>
            </a:endParaRPr>
          </a:p>
        </p:txBody>
      </p:sp>
      <p:sp>
        <p:nvSpPr>
          <p:cNvPr id="234" name="Google Shape;234;p17"/>
          <p:cNvSpPr txBox="1"/>
          <p:nvPr/>
        </p:nvSpPr>
        <p:spPr>
          <a:xfrm>
            <a:off x="23453475" y="15950700"/>
            <a:ext cx="329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35" name="Google Shape;235;p17"/>
          <p:cNvSpPr/>
          <p:nvPr/>
        </p:nvSpPr>
        <p:spPr>
          <a:xfrm>
            <a:off x="28142875" y="14820275"/>
            <a:ext cx="14747400" cy="152255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7"/>
          <p:cNvSpPr txBox="1"/>
          <p:nvPr/>
        </p:nvSpPr>
        <p:spPr>
          <a:xfrm>
            <a:off x="28596975" y="15071475"/>
            <a:ext cx="13913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t>Final Product</a:t>
            </a:r>
            <a:endParaRPr b="1" sz="6000"/>
          </a:p>
        </p:txBody>
      </p:sp>
      <p:pic>
        <p:nvPicPr>
          <p:cNvPr id="237" name="Google Shape;237;p17"/>
          <p:cNvPicPr preferRelativeResize="0"/>
          <p:nvPr/>
        </p:nvPicPr>
        <p:blipFill>
          <a:blip r:embed="rId9">
            <a:alphaModFix/>
          </a:blip>
          <a:stretch>
            <a:fillRect/>
          </a:stretch>
        </p:blipFill>
        <p:spPr>
          <a:xfrm>
            <a:off x="34143564" y="15207838"/>
            <a:ext cx="8362591" cy="8512251"/>
          </a:xfrm>
          <a:prstGeom prst="rect">
            <a:avLst/>
          </a:prstGeom>
          <a:noFill/>
          <a:ln>
            <a:noFill/>
          </a:ln>
        </p:spPr>
      </p:pic>
      <p:pic>
        <p:nvPicPr>
          <p:cNvPr id="238" name="Google Shape;238;p17"/>
          <p:cNvPicPr preferRelativeResize="0"/>
          <p:nvPr/>
        </p:nvPicPr>
        <p:blipFill>
          <a:blip r:embed="rId10">
            <a:alphaModFix/>
          </a:blip>
          <a:stretch>
            <a:fillRect/>
          </a:stretch>
        </p:blipFill>
        <p:spPr>
          <a:xfrm>
            <a:off x="6751619" y="30346795"/>
            <a:ext cx="1698103" cy="2109000"/>
          </a:xfrm>
          <a:prstGeom prst="rect">
            <a:avLst/>
          </a:prstGeom>
          <a:noFill/>
          <a:ln>
            <a:noFill/>
          </a:ln>
        </p:spPr>
      </p:pic>
      <p:sp>
        <p:nvSpPr>
          <p:cNvPr id="239" name="Google Shape;239;p17"/>
          <p:cNvSpPr txBox="1"/>
          <p:nvPr/>
        </p:nvSpPr>
        <p:spPr>
          <a:xfrm>
            <a:off x="28467975" y="16280425"/>
            <a:ext cx="5543700" cy="895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dk1"/>
                </a:solidFill>
              </a:rPr>
              <a:t>We developed one unit with a hot wire anemometer and three units without anemometers. Pictured is two of our final modes, with the anemometer node pictured on the right and a node without the anemometer to its left. Our systems are running as expected, and a graph of some data from various labs at PSU is shown below. These devices communicate with each other using SmartMesh IP. Our team satisfied all requirements placed by our faculty advisor and created a product that will hopefully be used at PSU for years to come.</a:t>
            </a:r>
            <a:endParaRPr/>
          </a:p>
        </p:txBody>
      </p:sp>
      <p:sp>
        <p:nvSpPr>
          <p:cNvPr id="240" name="Google Shape;240;p17"/>
          <p:cNvSpPr txBox="1"/>
          <p:nvPr/>
        </p:nvSpPr>
        <p:spPr>
          <a:xfrm>
            <a:off x="23680625" y="16207150"/>
            <a:ext cx="3297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 </a:t>
            </a:r>
            <a:endParaRPr sz="3000">
              <a:latin typeface="Calibri"/>
              <a:ea typeface="Calibri"/>
              <a:cs typeface="Calibri"/>
              <a:sym typeface="Calibri"/>
            </a:endParaRPr>
          </a:p>
        </p:txBody>
      </p:sp>
      <p:sp>
        <p:nvSpPr>
          <p:cNvPr id="241" name="Google Shape;241;p17"/>
          <p:cNvSpPr txBox="1"/>
          <p:nvPr/>
        </p:nvSpPr>
        <p:spPr>
          <a:xfrm>
            <a:off x="922875" y="30346800"/>
            <a:ext cx="5543700" cy="226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500">
                <a:latin typeface="Calibri"/>
                <a:ea typeface="Calibri"/>
                <a:cs typeface="Calibri"/>
                <a:sym typeface="Calibri"/>
              </a:rPr>
              <a:t>Visit our website for more information!</a:t>
            </a:r>
            <a:endParaRPr sz="4500">
              <a:latin typeface="Calibri"/>
              <a:ea typeface="Calibri"/>
              <a:cs typeface="Calibri"/>
              <a:sym typeface="Calibri"/>
            </a:endParaRPr>
          </a:p>
          <a:p>
            <a:pPr indent="0" lvl="0" marL="0" rtl="0" algn="l">
              <a:spcBef>
                <a:spcPts val="0"/>
              </a:spcBef>
              <a:spcAft>
                <a:spcPts val="0"/>
              </a:spcAft>
              <a:buNone/>
            </a:pPr>
            <a:r>
              <a:rPr lang="en-US" sz="4500">
                <a:latin typeface="Calibri"/>
                <a:ea typeface="Calibri"/>
                <a:cs typeface="Calibri"/>
                <a:sym typeface="Calibri"/>
              </a:rPr>
              <a:t>URL</a:t>
            </a:r>
            <a:endParaRPr sz="4500">
              <a:latin typeface="Calibri"/>
              <a:ea typeface="Calibri"/>
              <a:cs typeface="Calibri"/>
              <a:sym typeface="Calibri"/>
            </a:endParaRPr>
          </a:p>
        </p:txBody>
      </p:sp>
      <p:pic>
        <p:nvPicPr>
          <p:cNvPr id="242" name="Google Shape;242;p17"/>
          <p:cNvPicPr preferRelativeResize="0"/>
          <p:nvPr/>
        </p:nvPicPr>
        <p:blipFill>
          <a:blip r:embed="rId11">
            <a:alphaModFix/>
          </a:blip>
          <a:stretch>
            <a:fillRect/>
          </a:stretch>
        </p:blipFill>
        <p:spPr>
          <a:xfrm>
            <a:off x="8397175" y="21894875"/>
            <a:ext cx="5801874" cy="3520353"/>
          </a:xfrm>
          <a:prstGeom prst="rect">
            <a:avLst/>
          </a:prstGeom>
          <a:noFill/>
          <a:ln>
            <a:noFill/>
          </a:ln>
        </p:spPr>
      </p:pic>
      <p:pic>
        <p:nvPicPr>
          <p:cNvPr id="243" name="Google Shape;243;p17"/>
          <p:cNvPicPr preferRelativeResize="0"/>
          <p:nvPr/>
        </p:nvPicPr>
        <p:blipFill>
          <a:blip r:embed="rId12">
            <a:alphaModFix/>
          </a:blip>
          <a:stretch>
            <a:fillRect/>
          </a:stretch>
        </p:blipFill>
        <p:spPr>
          <a:xfrm>
            <a:off x="8397176" y="25728891"/>
            <a:ext cx="5656425" cy="4173033"/>
          </a:xfrm>
          <a:prstGeom prst="rect">
            <a:avLst/>
          </a:prstGeom>
          <a:noFill/>
          <a:ln>
            <a:noFill/>
          </a:ln>
        </p:spPr>
      </p:pic>
      <p:sp>
        <p:nvSpPr>
          <p:cNvPr id="244" name="Google Shape;244;p17"/>
          <p:cNvSpPr txBox="1"/>
          <p:nvPr/>
        </p:nvSpPr>
        <p:spPr>
          <a:xfrm>
            <a:off x="23211700" y="16071600"/>
            <a:ext cx="3974700" cy="895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Our modules are battery powered for user ease. Our team studied the power consumption of each sensor before selecting in order to ensure the longest possible battery life. To the left is a graph that demonstrates the power consumption of each sensor. After sensors were selected, we calculated how frequently we could measure data with each sensor in relation to how long the battery life would then be.</a:t>
            </a:r>
            <a:endParaRPr sz="30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